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56" r:id="rId2"/>
    <p:sldId id="262" r:id="rId3"/>
    <p:sldId id="257" r:id="rId4"/>
    <p:sldId id="258" r:id="rId5"/>
    <p:sldId id="259" r:id="rId6"/>
    <p:sldId id="260" r:id="rId7"/>
    <p:sldId id="264" r:id="rId8"/>
    <p:sldId id="263" r:id="rId9"/>
    <p:sldId id="265" r:id="rId10"/>
    <p:sldId id="266" r:id="rId11"/>
    <p:sldId id="267" r:id="rId12"/>
    <p:sldId id="268" r:id="rId13"/>
    <p:sldId id="261" r:id="rId1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Lato" panose="020F0502020204030203" pitchFamily="34" charset="77"/>
      <p:regular r:id="rId17"/>
      <p:bold r:id="rId18"/>
      <p:italic r:id="rId19"/>
      <p:boldItalic r:id="rId20"/>
    </p:embeddedFont>
    <p:embeddedFont>
      <p:font typeface="Open Sans SemiBold" panose="020B0606030504020204" pitchFamily="34" charset="0"/>
      <p:regular r:id="rId21"/>
      <p:bold r:id="rId22"/>
      <p:italic r:id="rId23"/>
      <p:boldItalic r:id="rId24"/>
    </p:embeddedFont>
    <p:embeddedFont>
      <p:font typeface="Raleway" panose="020B0503030101060003" pitchFamily="34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94674"/>
  </p:normalViewPr>
  <p:slideViewPr>
    <p:cSldViewPr snapToGrid="0">
      <p:cViewPr varScale="1">
        <p:scale>
          <a:sx n="165" d="100"/>
          <a:sy n="165" d="100"/>
        </p:scale>
        <p:origin x="71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93f1916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93f1916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3f1916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93f1916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300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3f1916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93f1916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1f28fdb7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1f28fdb7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1f28fdb7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1f28fdb7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38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22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>
            <a:alpha val="17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000000"/>
                </a:solidFill>
              </a:rPr>
              <a:t>Recurrent Neural Network</a:t>
            </a:r>
            <a:endParaRPr sz="4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0;p20">
            <a:extLst>
              <a:ext uri="{FF2B5EF4-FFF2-40B4-BE49-F238E27FC236}">
                <a16:creationId xmlns:a16="http://schemas.microsoft.com/office/drawing/2014/main" id="{D964C68D-E2E5-944F-B191-C5563489F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168750"/>
            <a:ext cx="8046017" cy="50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Word Embedding Training method: word2vec</a:t>
            </a:r>
            <a:br>
              <a:rPr lang="en-GB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56437-9FA6-F345-88FD-7BC7AA1A7A89}"/>
              </a:ext>
            </a:extLst>
          </p:cNvPr>
          <p:cNvSpPr txBox="1"/>
          <p:nvPr/>
        </p:nvSpPr>
        <p:spPr>
          <a:xfrm>
            <a:off x="1501199" y="1620111"/>
            <a:ext cx="666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Exp:</a:t>
            </a:r>
            <a:r>
              <a:rPr lang="zh-CN" altLang="en-US" dirty="0"/>
              <a:t> </a:t>
            </a:r>
            <a:r>
              <a:rPr lang="en-US" dirty="0"/>
              <a:t>I like playing computer game because it is a good way to relax my brain.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A878DE-2C1E-6740-9A65-AAC0CB78C19B}"/>
              </a:ext>
            </a:extLst>
          </p:cNvPr>
          <p:cNvSpPr txBox="1"/>
          <p:nvPr/>
        </p:nvSpPr>
        <p:spPr>
          <a:xfrm>
            <a:off x="2827546" y="1845624"/>
            <a:ext cx="2953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words :  computer</a:t>
            </a:r>
          </a:p>
          <a:p>
            <a:r>
              <a:rPr lang="en-US" dirty="0"/>
              <a:t>Context words: playing, games 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94BBA5-14CF-D44E-9AC4-CAF6409F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77" y="2697313"/>
            <a:ext cx="4200993" cy="24075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E4CC51-38C0-7541-890B-B4F206B632FF}"/>
              </a:ext>
            </a:extLst>
          </p:cNvPr>
          <p:cNvSpPr txBox="1"/>
          <p:nvPr/>
        </p:nvSpPr>
        <p:spPr>
          <a:xfrm>
            <a:off x="4999220" y="2528036"/>
            <a:ext cx="1806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Data: (x=computer, y=playing)</a:t>
            </a:r>
          </a:p>
          <a:p>
            <a:r>
              <a:rPr lang="en-US" sz="800" b="1" dirty="0"/>
              <a:t>          (x=computer, y=game)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D4810B-5FA6-FD43-AE83-E36A544CE8A6}"/>
              </a:ext>
            </a:extLst>
          </p:cNvPr>
          <p:cNvSpPr txBox="1"/>
          <p:nvPr/>
        </p:nvSpPr>
        <p:spPr>
          <a:xfrm>
            <a:off x="6063527" y="2200771"/>
            <a:ext cx="189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Skip-Gram Model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D84524-A90B-3B48-ABE8-6F6EE3DE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8" y="2854649"/>
            <a:ext cx="3628666" cy="22888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60AA61-AF60-AB43-949A-90091324E100}"/>
              </a:ext>
            </a:extLst>
          </p:cNvPr>
          <p:cNvSpPr txBox="1"/>
          <p:nvPr/>
        </p:nvSpPr>
        <p:spPr>
          <a:xfrm>
            <a:off x="663312" y="2639205"/>
            <a:ext cx="22766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Data: (x= playing, game y=computer)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306F07-693E-C541-952D-E2FC3470B057}"/>
              </a:ext>
            </a:extLst>
          </p:cNvPr>
          <p:cNvSpPr txBox="1"/>
          <p:nvPr/>
        </p:nvSpPr>
        <p:spPr>
          <a:xfrm>
            <a:off x="933132" y="2375656"/>
            <a:ext cx="317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Bag-of-Word (CBOW)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0F512-B3D1-7D4B-A711-F9669A844172}"/>
              </a:ext>
            </a:extLst>
          </p:cNvPr>
          <p:cNvSpPr/>
          <p:nvPr/>
        </p:nvSpPr>
        <p:spPr>
          <a:xfrm>
            <a:off x="3014420" y="1689902"/>
            <a:ext cx="751668" cy="171216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61000"/>
                </a:schemeClr>
              </a:solidFill>
            </a:endParaRPr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3FCB970D-3CA7-464C-A9E9-819EA169AD28}"/>
              </a:ext>
            </a:extLst>
          </p:cNvPr>
          <p:cNvSpPr/>
          <p:nvPr/>
        </p:nvSpPr>
        <p:spPr>
          <a:xfrm>
            <a:off x="2372009" y="1689902"/>
            <a:ext cx="1905524" cy="199946"/>
          </a:xfrm>
          <a:prstGeom prst="bracketPair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7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0;p20">
            <a:extLst>
              <a:ext uri="{FF2B5EF4-FFF2-40B4-BE49-F238E27FC236}">
                <a16:creationId xmlns:a16="http://schemas.microsoft.com/office/drawing/2014/main" id="{D964C68D-E2E5-944F-B191-C5563489F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168750"/>
            <a:ext cx="8046017" cy="50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Sentimental Analysis</a:t>
            </a:r>
            <a:br>
              <a:rPr lang="en-GB" dirty="0"/>
            </a:br>
            <a:endParaRPr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BED8A53-B41C-DB44-A97D-A8197F705EC9}"/>
              </a:ext>
            </a:extLst>
          </p:cNvPr>
          <p:cNvGrpSpPr/>
          <p:nvPr/>
        </p:nvGrpSpPr>
        <p:grpSpPr>
          <a:xfrm>
            <a:off x="2036641" y="1966123"/>
            <a:ext cx="4654266" cy="2729632"/>
            <a:chOff x="2163385" y="1948017"/>
            <a:chExt cx="4654266" cy="27296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8AAD91-E00B-C04D-A74E-4AC4B9225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9084" y="3997658"/>
              <a:ext cx="2082" cy="476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3E12D9-743D-B94F-B260-6233CA969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0106" y="4015198"/>
              <a:ext cx="3318" cy="449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1294D74-39F2-B647-861B-578595481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3511" y="3987876"/>
              <a:ext cx="0" cy="495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8FFBEE0-DA37-C14F-B1E2-A216DAF06765}"/>
                </a:ext>
              </a:extLst>
            </p:cNvPr>
            <p:cNvGrpSpPr/>
            <p:nvPr/>
          </p:nvGrpSpPr>
          <p:grpSpPr>
            <a:xfrm>
              <a:off x="2163385" y="1948017"/>
              <a:ext cx="4654266" cy="2729632"/>
              <a:chOff x="2163385" y="1948017"/>
              <a:chExt cx="4654266" cy="272963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2F7BD97-5AF8-DC4A-A680-441BEE351559}"/>
                  </a:ext>
                </a:extLst>
              </p:cNvPr>
              <p:cNvGrpSpPr/>
              <p:nvPr/>
            </p:nvGrpSpPr>
            <p:grpSpPr>
              <a:xfrm>
                <a:off x="2163385" y="1948017"/>
                <a:ext cx="4654266" cy="2729632"/>
                <a:chOff x="2163385" y="1948017"/>
                <a:chExt cx="4654266" cy="272963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08B4621F-5126-9B49-803F-B9B30B9193ED}"/>
                    </a:ext>
                  </a:extLst>
                </p:cNvPr>
                <p:cNvGrpSpPr/>
                <p:nvPr/>
              </p:nvGrpSpPr>
              <p:grpSpPr>
                <a:xfrm>
                  <a:off x="2163385" y="1948017"/>
                  <a:ext cx="4654266" cy="2729632"/>
                  <a:chOff x="4266336" y="1489923"/>
                  <a:chExt cx="4654266" cy="242352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932DF1B0-744F-1448-8DFA-003CB491EE15}"/>
                      </a:ext>
                    </a:extLst>
                  </p:cNvPr>
                  <p:cNvGrpSpPr/>
                  <p:nvPr/>
                </p:nvGrpSpPr>
                <p:grpSpPr>
                  <a:xfrm>
                    <a:off x="4266336" y="1489923"/>
                    <a:ext cx="4654266" cy="2416455"/>
                    <a:chOff x="4078446" y="1588963"/>
                    <a:chExt cx="4954874" cy="2602834"/>
                  </a:xfrm>
                </p:grpSpPr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8C065DD-2DEE-FB44-BC94-6F4018CA72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79732" y="2368832"/>
                      <a:ext cx="6459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  …</a:t>
                      </a:r>
                    </a:p>
                  </p:txBody>
                </p: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89BC7BF7-0BBA-334B-BCE2-B1F27343C8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4942" y="2260127"/>
                      <a:ext cx="1365595" cy="1004588"/>
                      <a:chOff x="5674942" y="2260127"/>
                      <a:chExt cx="1365595" cy="1004588"/>
                    </a:xfrm>
                  </p:grpSpPr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id="{5F92DE4A-9072-9A47-8375-3085FA018A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9608" y="2260127"/>
                        <a:ext cx="730929" cy="56859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2">
                            <a:lumMod val="1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03898778-93D1-CC4B-A7FB-FE603F8951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4942" y="2293683"/>
                        <a:ext cx="634666" cy="307777"/>
                        <a:chOff x="5674942" y="2293683"/>
                        <a:chExt cx="634666" cy="307777"/>
                      </a:xfrm>
                    </p:grpSpPr>
                    <p:cxnSp>
                      <p:nvCxnSpPr>
                        <p:cNvPr id="49" name="Straight Arrow Connector 48">
                          <a:extLst>
                            <a:ext uri="{FF2B5EF4-FFF2-40B4-BE49-F238E27FC236}">
                              <a16:creationId xmlns:a16="http://schemas.microsoft.com/office/drawing/2014/main" id="{31ACBE66-3086-F249-AD19-C9C851CB980F}"/>
                            </a:ext>
                          </a:extLst>
                        </p:cNvPr>
                        <p:cNvCxnSpPr>
                          <a:cxnSpLocks/>
                          <a:endCxn id="44" idx="1"/>
                        </p:cNvCxnSpPr>
                        <p:nvPr/>
                      </p:nvCxnSpPr>
                      <p:spPr>
                        <a:xfrm flipV="1">
                          <a:off x="5674942" y="2544423"/>
                          <a:ext cx="634666" cy="215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50" name="TextBox 49">
                              <a:extLst>
                                <a:ext uri="{FF2B5EF4-FFF2-40B4-BE49-F238E27FC236}">
                                  <a16:creationId xmlns:a16="http://schemas.microsoft.com/office/drawing/2014/main" id="{7408317D-CDCF-5F4F-8BC0-1277F05244C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788404" y="2293683"/>
                              <a:ext cx="394282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&lt;1&gt;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3" name="TextBox 72">
                              <a:extLst>
                                <a:ext uri="{FF2B5EF4-FFF2-40B4-BE49-F238E27FC236}">
                                  <a16:creationId xmlns:a16="http://schemas.microsoft.com/office/drawing/2014/main" id="{B6D6CD9C-B310-0049-9A77-5A0D3F42E0D4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788404" y="2293683"/>
                              <a:ext cx="394282" cy="307777"/>
                            </a:xfrm>
                            <a:prstGeom prst="rect">
                              <a:avLst/>
                            </a:prstGeom>
                            <a:blipFill>
                              <a:blip r:embed="rId2"/>
                              <a:stretch>
                                <a:fillRect r="-33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46" name="Straight Arrow Connector 45">
                        <a:extLst>
                          <a:ext uri="{FF2B5EF4-FFF2-40B4-BE49-F238E27FC236}">
                            <a16:creationId xmlns:a16="http://schemas.microsoft.com/office/drawing/2014/main" id="{74C46C33-C2E4-BE4C-BD79-81D7CDE49B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1505" y="2832276"/>
                        <a:ext cx="0" cy="43243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44C5E5AE-CA0C-5C4A-946B-DADBA96AD5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0185" y="1588963"/>
                      <a:ext cx="1403135" cy="1701569"/>
                      <a:chOff x="5637402" y="1563146"/>
                      <a:chExt cx="1403135" cy="1701569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04468E70-4957-2040-A650-3C6589DF31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9608" y="2260127"/>
                        <a:ext cx="730929" cy="56859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2">
                            <a:lumMod val="1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38" name="Group 37">
                        <a:extLst>
                          <a:ext uri="{FF2B5EF4-FFF2-40B4-BE49-F238E27FC236}">
                            <a16:creationId xmlns:a16="http://schemas.microsoft.com/office/drawing/2014/main" id="{DA66BE77-5F24-2A4B-AF06-51EED283C4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37402" y="2293683"/>
                        <a:ext cx="672206" cy="307777"/>
                        <a:chOff x="5637402" y="2293683"/>
                        <a:chExt cx="672206" cy="307777"/>
                      </a:xfrm>
                    </p:grpSpPr>
                    <p:cxnSp>
                      <p:nvCxnSpPr>
                        <p:cNvPr id="42" name="Straight Arrow Connector 41">
                          <a:extLst>
                            <a:ext uri="{FF2B5EF4-FFF2-40B4-BE49-F238E27FC236}">
                              <a16:creationId xmlns:a16="http://schemas.microsoft.com/office/drawing/2014/main" id="{7FE20CA8-C59C-F246-86D5-01CBDA83A51E}"/>
                            </a:ext>
                          </a:extLst>
                        </p:cNvPr>
                        <p:cNvCxnSpPr>
                          <a:endCxn id="37" idx="1"/>
                        </p:cNvCxnSpPr>
                        <p:nvPr/>
                      </p:nvCxnSpPr>
                      <p:spPr>
                        <a:xfrm flipV="1">
                          <a:off x="5674942" y="2544423"/>
                          <a:ext cx="634666" cy="215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3126020E-424C-384F-B242-34843DC8602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37402" y="2293683"/>
                              <a:ext cx="394282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65" name="TextBox 64">
                              <a:extLst>
                                <a:ext uri="{FF2B5EF4-FFF2-40B4-BE49-F238E27FC236}">
                                  <a16:creationId xmlns:a16="http://schemas.microsoft.com/office/drawing/2014/main" id="{3D9E5415-5416-BB4F-9E2D-02905905B3EB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37402" y="2293683"/>
                              <a:ext cx="394282" cy="307777"/>
                            </a:xfrm>
                            <a:prstGeom prst="rect">
                              <a:avLst/>
                            </a:prstGeom>
                            <a:blipFill>
                              <a:blip r:embed="rId4"/>
                              <a:stretch>
                                <a:fillRect r="-8666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39" name="Straight Arrow Connector 38">
                        <a:extLst>
                          <a:ext uri="{FF2B5EF4-FFF2-40B4-BE49-F238E27FC236}">
                            <a16:creationId xmlns:a16="http://schemas.microsoft.com/office/drawing/2014/main" id="{36BA324A-771B-C947-84E2-19289836392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1505" y="2832276"/>
                        <a:ext cx="0" cy="43243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672325CE-DBB7-F64B-853A-16CDBC6E1A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2149" y="1812308"/>
                        <a:ext cx="0" cy="43243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48975949-7A30-C342-A29E-C5283E0D0A5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29468" y="1563146"/>
                            <a:ext cx="317201" cy="33621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3" name="TextBox 62">
                            <a:extLst>
                              <a:ext uri="{FF2B5EF4-FFF2-40B4-BE49-F238E27FC236}">
                                <a16:creationId xmlns:a16="http://schemas.microsoft.com/office/drawing/2014/main" id="{62C63456-2AE6-0B4D-91E8-EEE1129C681E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29468" y="1563146"/>
                            <a:ext cx="317201" cy="336212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 r="-8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8F6B23B2-F00E-CC4A-B0D8-21A5A4D49DA8}"/>
                        </a:ext>
                      </a:extLst>
                    </p:cNvPr>
                    <p:cNvCxnSpPr>
                      <a:stCxn id="44" idx="3"/>
                    </p:cNvCxnSpPr>
                    <p:nvPr/>
                  </p:nvCxnSpPr>
                  <p:spPr>
                    <a:xfrm>
                      <a:off x="7040537" y="2544423"/>
                      <a:ext cx="366942" cy="1054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4055865B-4B55-EB4A-B96F-183C1CCE5D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78446" y="2244747"/>
                      <a:ext cx="1596082" cy="1947050"/>
                      <a:chOff x="5444455" y="2260127"/>
                      <a:chExt cx="1596082" cy="1947050"/>
                    </a:xfrm>
                  </p:grpSpPr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BC584DB1-1BB4-7946-9DB0-C6ED651F2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9608" y="2260127"/>
                        <a:ext cx="730929" cy="56859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2">
                            <a:lumMod val="1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67A2D1F1-1871-B648-8569-DAD0B2790B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44455" y="2369184"/>
                        <a:ext cx="856764" cy="307777"/>
                        <a:chOff x="5444455" y="2369184"/>
                        <a:chExt cx="856764" cy="307777"/>
                      </a:xfrm>
                    </p:grpSpPr>
                    <p:cxnSp>
                      <p:nvCxnSpPr>
                        <p:cNvPr id="35" name="Straight Arrow Connector 34">
                          <a:extLst>
                            <a:ext uri="{FF2B5EF4-FFF2-40B4-BE49-F238E27FC236}">
                              <a16:creationId xmlns:a16="http://schemas.microsoft.com/office/drawing/2014/main" id="{D1B481C0-8FDB-1C49-B816-4C9782B68C39}"/>
                            </a:ext>
                          </a:extLst>
                        </p:cNvPr>
                        <p:cNvCxnSpPr>
                          <a:cxnSpLocks/>
                          <a:stCxn id="36" idx="3"/>
                        </p:cNvCxnSpPr>
                        <p:nvPr/>
                      </p:nvCxnSpPr>
                      <p:spPr>
                        <a:xfrm>
                          <a:off x="5838737" y="2523073"/>
                          <a:ext cx="462482" cy="1296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6" name="TextBox 35">
                              <a:extLst>
                                <a:ext uri="{FF2B5EF4-FFF2-40B4-BE49-F238E27FC236}">
                                  <a16:creationId xmlns:a16="http://schemas.microsoft.com/office/drawing/2014/main" id="{04B5BD21-0248-C249-B806-1596C381FFD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444455" y="2369184"/>
                              <a:ext cx="394282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7" name="TextBox 56">
                              <a:extLst>
                                <a:ext uri="{FF2B5EF4-FFF2-40B4-BE49-F238E27FC236}">
                                  <a16:creationId xmlns:a16="http://schemas.microsoft.com/office/drawing/2014/main" id="{57ACF172-B23F-0148-925F-0C399620209C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444455" y="2369184"/>
                              <a:ext cx="394282" cy="307777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r="-29032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30" name="Straight Arrow Connector 29">
                        <a:extLst>
                          <a:ext uri="{FF2B5EF4-FFF2-40B4-BE49-F238E27FC236}">
                            <a16:creationId xmlns:a16="http://schemas.microsoft.com/office/drawing/2014/main" id="{C31CAA1E-E3F4-DC4B-A5ED-DC9E93DF50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1505" y="2832276"/>
                        <a:ext cx="0" cy="43243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7A5378BD-0909-0D46-9B16-102CAED9BF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9321" y="3942272"/>
                        <a:ext cx="686196" cy="2649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word1</a:t>
                        </a:r>
                        <a:r>
                          <a:rPr lang="en-US" sz="1100" dirty="0"/>
                          <a:t> </a:t>
                        </a:r>
                      </a:p>
                    </p:txBody>
                  </p:sp>
                </p:grpSp>
              </p:grp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AD76046-981A-5A46-A49E-6398B8093212}"/>
                      </a:ext>
                    </a:extLst>
                  </p:cNvPr>
                  <p:cNvSpPr txBox="1"/>
                  <p:nvPr/>
                </p:nvSpPr>
                <p:spPr>
                  <a:xfrm>
                    <a:off x="6424718" y="3641238"/>
                    <a:ext cx="644565" cy="2459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word2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F2D347B-1AD2-3340-A9D4-B90120C7772A}"/>
                      </a:ext>
                    </a:extLst>
                  </p:cNvPr>
                  <p:cNvSpPr txBox="1"/>
                  <p:nvPr/>
                </p:nvSpPr>
                <p:spPr>
                  <a:xfrm>
                    <a:off x="8258181" y="3651836"/>
                    <a:ext cx="64456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 err="1"/>
                      <a:t>wordTx</a:t>
                    </a:r>
                    <a:endParaRPr lang="en-US" sz="1100" dirty="0"/>
                  </a:p>
                </p:txBody>
              </p:sp>
            </p:grpSp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47021A32-83AF-E64E-976A-DECC4C0D9D7E}"/>
                    </a:ext>
                  </a:extLst>
                </p:cNvPr>
                <p:cNvSpPr/>
                <p:nvPr/>
              </p:nvSpPr>
              <p:spPr>
                <a:xfrm>
                  <a:off x="2967746" y="3647803"/>
                  <a:ext cx="3849901" cy="35584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Embedding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3DD4D26-AD1A-5C44-8808-A0BB4382BFD8}"/>
                      </a:ext>
                    </a:extLst>
                  </p:cNvPr>
                  <p:cNvSpPr txBox="1"/>
                  <p:nvPr/>
                </p:nvSpPr>
                <p:spPr>
                  <a:xfrm>
                    <a:off x="3326242" y="3295146"/>
                    <a:ext cx="24080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3DD4D26-AD1A-5C44-8808-A0BB4382BF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6242" y="3295146"/>
                    <a:ext cx="240804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8652CE5-E296-324C-B638-816F62B0164A}"/>
                      </a:ext>
                    </a:extLst>
                  </p:cNvPr>
                  <p:cNvSpPr txBox="1"/>
                  <p:nvPr/>
                </p:nvSpPr>
                <p:spPr>
                  <a:xfrm>
                    <a:off x="4519795" y="3293637"/>
                    <a:ext cx="24080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8652CE5-E296-324C-B638-816F62B016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9795" y="3293637"/>
                    <a:ext cx="24080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DAD7F61-7B5D-A246-8275-54006BDE5ECD}"/>
                      </a:ext>
                    </a:extLst>
                  </p:cNvPr>
                  <p:cNvSpPr txBox="1"/>
                  <p:nvPr/>
                </p:nvSpPr>
                <p:spPr>
                  <a:xfrm>
                    <a:off x="6392334" y="3328347"/>
                    <a:ext cx="24080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DAD7F61-7B5D-A246-8275-54006BDE5E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2334" y="3328347"/>
                    <a:ext cx="240804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3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1383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0;p20">
            <a:extLst>
              <a:ext uri="{FF2B5EF4-FFF2-40B4-BE49-F238E27FC236}">
                <a16:creationId xmlns:a16="http://schemas.microsoft.com/office/drawing/2014/main" id="{D964C68D-E2E5-944F-B191-C5563489F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168750"/>
            <a:ext cx="8046017" cy="50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Text Generalization Model</a:t>
            </a:r>
            <a:br>
              <a:rPr lang="en-GB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03A8C-F286-3E41-8969-A6CC7CCECCE0}"/>
              </a:ext>
            </a:extLst>
          </p:cNvPr>
          <p:cNvSpPr txBox="1"/>
          <p:nvPr/>
        </p:nvSpPr>
        <p:spPr>
          <a:xfrm>
            <a:off x="878185" y="1774479"/>
            <a:ext cx="25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like playing computer game.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23703-E1E3-DF49-B0FC-5CB8C6836728}"/>
              </a:ext>
            </a:extLst>
          </p:cNvPr>
          <p:cNvSpPr txBox="1"/>
          <p:nvPr/>
        </p:nvSpPr>
        <p:spPr>
          <a:xfrm>
            <a:off x="5367703" y="1093500"/>
            <a:ext cx="317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</a:t>
            </a:r>
            <a:r>
              <a:rPr lang="zh-CN" altLang="en-US" dirty="0"/>
              <a:t>（</a:t>
            </a:r>
            <a:r>
              <a:rPr lang="en-US" altLang="zh-CN" dirty="0"/>
              <a:t>set window size as 3</a:t>
            </a:r>
            <a:r>
              <a:rPr lang="zh-CN" altLang="en-US" dirty="0"/>
              <a:t>）</a:t>
            </a:r>
            <a:endParaRPr lang="en-US" dirty="0"/>
          </a:p>
          <a:p>
            <a:r>
              <a:rPr lang="en-US" dirty="0"/>
              <a:t>X=(I like playing computer game.)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01CC03-940A-D348-8DD5-280D8D802FDC}"/>
              </a:ext>
            </a:extLst>
          </p:cNvPr>
          <p:cNvGrpSpPr/>
          <p:nvPr/>
        </p:nvGrpSpPr>
        <p:grpSpPr>
          <a:xfrm>
            <a:off x="86528" y="2182331"/>
            <a:ext cx="4219975" cy="2742786"/>
            <a:chOff x="1762818" y="2061140"/>
            <a:chExt cx="4219975" cy="27427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45F908-BBD0-404F-9144-E355784437B4}"/>
                </a:ext>
              </a:extLst>
            </p:cNvPr>
            <p:cNvGrpSpPr/>
            <p:nvPr/>
          </p:nvGrpSpPr>
          <p:grpSpPr>
            <a:xfrm>
              <a:off x="1762818" y="2082256"/>
              <a:ext cx="4219975" cy="2721670"/>
              <a:chOff x="2163385" y="1948017"/>
              <a:chExt cx="4219975" cy="272167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08AAD91-E00B-C04D-A74E-4AC4B9225F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9084" y="3997658"/>
                <a:ext cx="2082" cy="476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3E12D9-743D-B94F-B260-6233CA969B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90106" y="4015198"/>
                <a:ext cx="3318" cy="449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039B985-46CD-BA4D-9781-B8C9DA98EB5A}"/>
                  </a:ext>
                </a:extLst>
              </p:cNvPr>
              <p:cNvGrpSpPr/>
              <p:nvPr/>
            </p:nvGrpSpPr>
            <p:grpSpPr>
              <a:xfrm>
                <a:off x="2163385" y="1948017"/>
                <a:ext cx="4219975" cy="2721670"/>
                <a:chOff x="2163385" y="1948017"/>
                <a:chExt cx="4219975" cy="272167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08B4621F-5126-9B49-803F-B9B30B9193ED}"/>
                    </a:ext>
                  </a:extLst>
                </p:cNvPr>
                <p:cNvGrpSpPr/>
                <p:nvPr/>
              </p:nvGrpSpPr>
              <p:grpSpPr>
                <a:xfrm>
                  <a:off x="2163385" y="1948017"/>
                  <a:ext cx="4219975" cy="2721670"/>
                  <a:chOff x="4266336" y="1489923"/>
                  <a:chExt cx="4219975" cy="2416454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932DF1B0-744F-1448-8DFA-003CB491EE15}"/>
                      </a:ext>
                    </a:extLst>
                  </p:cNvPr>
                  <p:cNvGrpSpPr/>
                  <p:nvPr/>
                </p:nvGrpSpPr>
                <p:grpSpPr>
                  <a:xfrm>
                    <a:off x="4266336" y="1489923"/>
                    <a:ext cx="4111104" cy="2416454"/>
                    <a:chOff x="4078446" y="1588963"/>
                    <a:chExt cx="4376612" cy="260283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89BC7BF7-0BBA-334B-BCE2-B1F27343C8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4942" y="2260127"/>
                      <a:ext cx="1365595" cy="1004588"/>
                      <a:chOff x="5674942" y="2260127"/>
                      <a:chExt cx="1365595" cy="1004588"/>
                    </a:xfrm>
                  </p:grpSpPr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id="{5F92DE4A-9072-9A47-8375-3085FA018A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9608" y="2260127"/>
                        <a:ext cx="730929" cy="56859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2">
                            <a:lumMod val="1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03898778-93D1-CC4B-A7FB-FE603F8951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4942" y="2293683"/>
                        <a:ext cx="634666" cy="307777"/>
                        <a:chOff x="5674942" y="2293683"/>
                        <a:chExt cx="634666" cy="307777"/>
                      </a:xfrm>
                    </p:grpSpPr>
                    <p:cxnSp>
                      <p:nvCxnSpPr>
                        <p:cNvPr id="49" name="Straight Arrow Connector 48">
                          <a:extLst>
                            <a:ext uri="{FF2B5EF4-FFF2-40B4-BE49-F238E27FC236}">
                              <a16:creationId xmlns:a16="http://schemas.microsoft.com/office/drawing/2014/main" id="{31ACBE66-3086-F249-AD19-C9C851CB980F}"/>
                            </a:ext>
                          </a:extLst>
                        </p:cNvPr>
                        <p:cNvCxnSpPr>
                          <a:cxnSpLocks/>
                          <a:endCxn id="44" idx="1"/>
                        </p:cNvCxnSpPr>
                        <p:nvPr/>
                      </p:nvCxnSpPr>
                      <p:spPr>
                        <a:xfrm flipV="1">
                          <a:off x="5674942" y="2544423"/>
                          <a:ext cx="634666" cy="215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50" name="TextBox 49">
                              <a:extLst>
                                <a:ext uri="{FF2B5EF4-FFF2-40B4-BE49-F238E27FC236}">
                                  <a16:creationId xmlns:a16="http://schemas.microsoft.com/office/drawing/2014/main" id="{7408317D-CDCF-5F4F-8BC0-1277F05244C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788404" y="2293683"/>
                              <a:ext cx="394282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&lt;1&gt;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3" name="TextBox 72">
                              <a:extLst>
                                <a:ext uri="{FF2B5EF4-FFF2-40B4-BE49-F238E27FC236}">
                                  <a16:creationId xmlns:a16="http://schemas.microsoft.com/office/drawing/2014/main" id="{B6D6CD9C-B310-0049-9A77-5A0D3F42E0D4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788404" y="2293683"/>
                              <a:ext cx="394282" cy="307777"/>
                            </a:xfrm>
                            <a:prstGeom prst="rect">
                              <a:avLst/>
                            </a:prstGeom>
                            <a:blipFill>
                              <a:blip r:embed="rId2"/>
                              <a:stretch>
                                <a:fillRect r="-33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46" name="Straight Arrow Connector 45">
                        <a:extLst>
                          <a:ext uri="{FF2B5EF4-FFF2-40B4-BE49-F238E27FC236}">
                            <a16:creationId xmlns:a16="http://schemas.microsoft.com/office/drawing/2014/main" id="{74C46C33-C2E4-BE4C-BD79-81D7CDE49B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1505" y="2832276"/>
                        <a:ext cx="0" cy="43243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44C5E5AE-CA0C-5C4A-946B-DADBA96AD5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60532" y="1588963"/>
                      <a:ext cx="1394526" cy="1701569"/>
                      <a:chOff x="5067749" y="1563146"/>
                      <a:chExt cx="1394526" cy="1701569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04468E70-4957-2040-A650-3C6589DF31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1346" y="2260127"/>
                        <a:ext cx="730929" cy="56859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2">
                            <a:lumMod val="1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38" name="Group 37">
                        <a:extLst>
                          <a:ext uri="{FF2B5EF4-FFF2-40B4-BE49-F238E27FC236}">
                            <a16:creationId xmlns:a16="http://schemas.microsoft.com/office/drawing/2014/main" id="{DA66BE77-5F24-2A4B-AF06-51EED283C4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67749" y="2293683"/>
                        <a:ext cx="634668" cy="294339"/>
                        <a:chOff x="5067749" y="2293683"/>
                        <a:chExt cx="634668" cy="294339"/>
                      </a:xfrm>
                    </p:grpSpPr>
                    <p:cxnSp>
                      <p:nvCxnSpPr>
                        <p:cNvPr id="42" name="Straight Arrow Connector 41">
                          <a:extLst>
                            <a:ext uri="{FF2B5EF4-FFF2-40B4-BE49-F238E27FC236}">
                              <a16:creationId xmlns:a16="http://schemas.microsoft.com/office/drawing/2014/main" id="{7FE20CA8-C59C-F246-86D5-01CBDA83A51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067749" y="2544423"/>
                          <a:ext cx="634668" cy="215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3126020E-424C-384F-B242-34843DC8602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174802" y="2293683"/>
                              <a:ext cx="394283" cy="29433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3126020E-424C-384F-B242-34843DC8602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174802" y="2293683"/>
                              <a:ext cx="394283" cy="294339"/>
                            </a:xfrm>
                            <a:prstGeom prst="rect">
                              <a:avLst/>
                            </a:prstGeom>
                            <a:blipFill>
                              <a:blip r:embed="rId3"/>
                              <a:stretch>
                                <a:fillRect r="-33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39" name="Straight Arrow Connector 38">
                        <a:extLst>
                          <a:ext uri="{FF2B5EF4-FFF2-40B4-BE49-F238E27FC236}">
                            <a16:creationId xmlns:a16="http://schemas.microsoft.com/office/drawing/2014/main" id="{36BA324A-771B-C947-84E2-19289836392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12156" y="2832276"/>
                        <a:ext cx="0" cy="43243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672325CE-DBB7-F64B-853A-16CDBC6E1A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03162" y="1812308"/>
                        <a:ext cx="0" cy="43243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48975949-7A30-C342-A29E-C5283E0D0A5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960848" y="1563146"/>
                            <a:ext cx="317203" cy="33621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48975949-7A30-C342-A29E-C5283E0D0A5C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960848" y="1563146"/>
                            <a:ext cx="317203" cy="336212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r="-8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4055865B-4B55-EB4A-B96F-183C1CCE5D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78446" y="2244747"/>
                      <a:ext cx="1596082" cy="1947049"/>
                      <a:chOff x="5444455" y="2260127"/>
                      <a:chExt cx="1596082" cy="1947049"/>
                    </a:xfrm>
                  </p:grpSpPr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BC584DB1-1BB4-7946-9DB0-C6ED651F2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9608" y="2260127"/>
                        <a:ext cx="730929" cy="56859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2">
                            <a:lumMod val="1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67A2D1F1-1871-B648-8569-DAD0B2790B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44455" y="2369184"/>
                        <a:ext cx="856764" cy="307777"/>
                        <a:chOff x="5444455" y="2369184"/>
                        <a:chExt cx="856764" cy="307777"/>
                      </a:xfrm>
                    </p:grpSpPr>
                    <p:cxnSp>
                      <p:nvCxnSpPr>
                        <p:cNvPr id="35" name="Straight Arrow Connector 34">
                          <a:extLst>
                            <a:ext uri="{FF2B5EF4-FFF2-40B4-BE49-F238E27FC236}">
                              <a16:creationId xmlns:a16="http://schemas.microsoft.com/office/drawing/2014/main" id="{D1B481C0-8FDB-1C49-B816-4C9782B68C39}"/>
                            </a:ext>
                          </a:extLst>
                        </p:cNvPr>
                        <p:cNvCxnSpPr>
                          <a:cxnSpLocks/>
                          <a:stCxn id="36" idx="3"/>
                        </p:cNvCxnSpPr>
                        <p:nvPr/>
                      </p:nvCxnSpPr>
                      <p:spPr>
                        <a:xfrm>
                          <a:off x="5838737" y="2523073"/>
                          <a:ext cx="462482" cy="1296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6" name="TextBox 35">
                              <a:extLst>
                                <a:ext uri="{FF2B5EF4-FFF2-40B4-BE49-F238E27FC236}">
                                  <a16:creationId xmlns:a16="http://schemas.microsoft.com/office/drawing/2014/main" id="{04B5BD21-0248-C249-B806-1596C381FFD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444455" y="2369184"/>
                              <a:ext cx="394282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7" name="TextBox 56">
                              <a:extLst>
                                <a:ext uri="{FF2B5EF4-FFF2-40B4-BE49-F238E27FC236}">
                                  <a16:creationId xmlns:a16="http://schemas.microsoft.com/office/drawing/2014/main" id="{57ACF172-B23F-0148-925F-0C399620209C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444455" y="2369184"/>
                              <a:ext cx="394282" cy="307777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r="-29032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30" name="Straight Arrow Connector 29">
                        <a:extLst>
                          <a:ext uri="{FF2B5EF4-FFF2-40B4-BE49-F238E27FC236}">
                            <a16:creationId xmlns:a16="http://schemas.microsoft.com/office/drawing/2014/main" id="{C31CAA1E-E3F4-DC4B-A5ED-DC9E93DF50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1505" y="2832276"/>
                        <a:ext cx="0" cy="43243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7A5378BD-0909-0D46-9B16-102CAED9BF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00770" y="3942272"/>
                        <a:ext cx="686196" cy="2649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     I</a:t>
                        </a:r>
                        <a:r>
                          <a:rPr lang="en-US" sz="1100" dirty="0"/>
                          <a:t> </a:t>
                        </a:r>
                      </a:p>
                    </p:txBody>
                  </p:sp>
                </p:grpSp>
              </p:grp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AD76046-981A-5A46-A49E-6398B8093212}"/>
                      </a:ext>
                    </a:extLst>
                  </p:cNvPr>
                  <p:cNvSpPr txBox="1"/>
                  <p:nvPr/>
                </p:nvSpPr>
                <p:spPr>
                  <a:xfrm>
                    <a:off x="6424718" y="3641238"/>
                    <a:ext cx="644565" cy="2459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 like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F2D347B-1AD2-3340-A9D4-B90120C7772A}"/>
                      </a:ext>
                    </a:extLst>
                  </p:cNvPr>
                  <p:cNvSpPr txBox="1"/>
                  <p:nvPr/>
                </p:nvSpPr>
                <p:spPr>
                  <a:xfrm>
                    <a:off x="7673449" y="3651836"/>
                    <a:ext cx="812862" cy="2322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/>
                      <a:t>computer</a:t>
                    </a:r>
                  </a:p>
                </p:txBody>
              </p:sp>
            </p:grpSp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47021A32-83AF-E64E-976A-DECC4C0D9D7E}"/>
                    </a:ext>
                  </a:extLst>
                </p:cNvPr>
                <p:cNvSpPr/>
                <p:nvPr/>
              </p:nvSpPr>
              <p:spPr>
                <a:xfrm>
                  <a:off x="2967746" y="3647803"/>
                  <a:ext cx="3293471" cy="35584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Embedding</a:t>
                  </a: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41294D74-39F2-B647-861B-578595481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45596" y="3978823"/>
                  <a:ext cx="0" cy="4953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3DD4D26-AD1A-5C44-8808-A0BB4382BFD8}"/>
                      </a:ext>
                    </a:extLst>
                  </p:cNvPr>
                  <p:cNvSpPr txBox="1"/>
                  <p:nvPr/>
                </p:nvSpPr>
                <p:spPr>
                  <a:xfrm>
                    <a:off x="3326242" y="3295146"/>
                    <a:ext cx="24080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3DD4D26-AD1A-5C44-8808-A0BB4382BF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6242" y="3295146"/>
                    <a:ext cx="240804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8652CE5-E296-324C-B638-816F62B0164A}"/>
                      </a:ext>
                    </a:extLst>
                  </p:cNvPr>
                  <p:cNvSpPr txBox="1"/>
                  <p:nvPr/>
                </p:nvSpPr>
                <p:spPr>
                  <a:xfrm>
                    <a:off x="4519795" y="3293637"/>
                    <a:ext cx="24080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8652CE5-E296-324C-B638-816F62B016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9795" y="3293637"/>
                    <a:ext cx="24080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0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DAD7F61-7B5D-A246-8275-54006BDE5ECD}"/>
                      </a:ext>
                    </a:extLst>
                  </p:cNvPr>
                  <p:cNvSpPr txBox="1"/>
                  <p:nvPr/>
                </p:nvSpPr>
                <p:spPr>
                  <a:xfrm>
                    <a:off x="5858207" y="3328347"/>
                    <a:ext cx="24080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DAD7F61-7B5D-A246-8275-54006BDE5E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8207" y="3328347"/>
                    <a:ext cx="240804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35B3197-39E3-024A-83B7-2C0B5C44F9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076" y="2323183"/>
              <a:ext cx="0" cy="452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1FE22D-3115-EA44-817B-ECE6A27BBEAE}"/>
                    </a:ext>
                  </a:extLst>
                </p:cNvPr>
                <p:cNvSpPr txBox="1"/>
                <p:nvPr/>
              </p:nvSpPr>
              <p:spPr>
                <a:xfrm>
                  <a:off x="4061445" y="2062645"/>
                  <a:ext cx="2979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1FE22D-3115-EA44-817B-ECE6A27BB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445" y="2062645"/>
                  <a:ext cx="297957" cy="307777"/>
                </a:xfrm>
                <a:prstGeom prst="rect">
                  <a:avLst/>
                </a:prstGeom>
                <a:blipFill>
                  <a:blip r:embed="rId10"/>
                  <a:stretch>
                    <a:fillRect r="-6250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1A0397-B212-AA43-BEF5-F8FA7AB54B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8037" y="2321678"/>
              <a:ext cx="0" cy="452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2E2C19C-4693-3144-9CB5-3CCEEA66186B}"/>
                    </a:ext>
                  </a:extLst>
                </p:cNvPr>
                <p:cNvSpPr txBox="1"/>
                <p:nvPr/>
              </p:nvSpPr>
              <p:spPr>
                <a:xfrm>
                  <a:off x="2783406" y="2061140"/>
                  <a:ext cx="2979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2E2C19C-4693-3144-9CB5-3CCEEA6618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406" y="2061140"/>
                  <a:ext cx="297957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6000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8D1968-E2C7-0642-B121-88DE21788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442232"/>
              </p:ext>
            </p:extLst>
          </p:nvPr>
        </p:nvGraphicFramePr>
        <p:xfrm>
          <a:off x="4718354" y="2082256"/>
          <a:ext cx="4470913" cy="144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226">
                  <a:extLst>
                    <a:ext uri="{9D8B030D-6E8A-4147-A177-3AD203B41FA5}">
                      <a16:colId xmlns:a16="http://schemas.microsoft.com/office/drawing/2014/main" val="1942843403"/>
                    </a:ext>
                  </a:extLst>
                </a:gridCol>
                <a:gridCol w="2317687">
                  <a:extLst>
                    <a:ext uri="{9D8B030D-6E8A-4147-A177-3AD203B41FA5}">
                      <a16:colId xmlns:a16="http://schemas.microsoft.com/office/drawing/2014/main" val="2588165344"/>
                    </a:ext>
                  </a:extLst>
                </a:gridCol>
              </a:tblGrid>
              <a:tr h="394381">
                <a:tc>
                  <a:txBody>
                    <a:bodyPr/>
                    <a:lstStyle/>
                    <a:p>
                      <a:r>
                        <a:rPr lang="en-US" dirty="0"/>
                        <a:t>           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57382"/>
                  </a:ext>
                </a:extLst>
              </a:tr>
              <a:tr h="3151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  I  like playing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</a:t>
                      </a:r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like playing computer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57000"/>
                  </a:ext>
                </a:extLst>
              </a:tr>
              <a:tr h="3678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like playing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 playing computer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78713"/>
                  </a:ext>
                </a:extLst>
              </a:tr>
              <a:tr h="3678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playing computer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 computer game.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60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27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749560" cy="897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Recurrent Neural Network?</a:t>
            </a:r>
            <a:br>
              <a:rPr lang="en-GB" dirty="0"/>
            </a:br>
            <a:endParaRPr dirty="0"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636958" y="2998923"/>
            <a:ext cx="4129800" cy="2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  <a:buClr>
                <a:srgbClr val="000000"/>
              </a:buClr>
              <a:buFont typeface="Open Sans SemiBold"/>
              <a:buChar char="●"/>
            </a:pPr>
            <a:r>
              <a:rPr lang="en-US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Applications:</a:t>
            </a:r>
          </a:p>
          <a:p>
            <a:pPr lvl="1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NLP (e.g. text classification, Machine Translation, etc.)</a:t>
            </a:r>
          </a:p>
          <a:p>
            <a:pPr lvl="1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Speech Recognition</a:t>
            </a:r>
            <a:endParaRPr lang="en-US" sz="900" dirty="0"/>
          </a:p>
          <a:p>
            <a:pPr lvl="2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endParaRPr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1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"/>
              </a:rPr>
              <a:t>Time Series Forecast (e.g. Financial Data)</a:t>
            </a:r>
            <a:endParaRPr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ECAD3-AB85-414E-9790-9ECA08D22B3C}"/>
              </a:ext>
            </a:extLst>
          </p:cNvPr>
          <p:cNvSpPr txBox="1"/>
          <p:nvPr/>
        </p:nvSpPr>
        <p:spPr>
          <a:xfrm>
            <a:off x="729450" y="2394489"/>
            <a:ext cx="4037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RNNs are designed to recognize a data's sequential characteristics and </a:t>
            </a:r>
            <a:r>
              <a:rPr lang="en-US" b="1" dirty="0"/>
              <a:t>use</a:t>
            </a:r>
            <a:r>
              <a:rPr lang="en-US" dirty="0"/>
              <a:t> patterns to predict the next likely scenario.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F2D9B05-7237-484C-8908-E1E0B0EDEEC3}"/>
              </a:ext>
            </a:extLst>
          </p:cNvPr>
          <p:cNvGrpSpPr/>
          <p:nvPr/>
        </p:nvGrpSpPr>
        <p:grpSpPr>
          <a:xfrm>
            <a:off x="4269997" y="2155971"/>
            <a:ext cx="4654266" cy="1794676"/>
            <a:chOff x="4078446" y="1547766"/>
            <a:chExt cx="4954874" cy="19330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6D79E-3026-4243-AF57-15BCB66B1FFF}"/>
                </a:ext>
              </a:extLst>
            </p:cNvPr>
            <p:cNvSpPr txBox="1"/>
            <p:nvPr/>
          </p:nvSpPr>
          <p:spPr>
            <a:xfrm>
              <a:off x="7279732" y="2368832"/>
              <a:ext cx="645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…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564B394-62CD-404C-B9D8-8A763E7F088C}"/>
                </a:ext>
              </a:extLst>
            </p:cNvPr>
            <p:cNvGrpSpPr/>
            <p:nvPr/>
          </p:nvGrpSpPr>
          <p:grpSpPr>
            <a:xfrm>
              <a:off x="5674942" y="1563146"/>
              <a:ext cx="1365595" cy="1901069"/>
              <a:chOff x="5674942" y="1563146"/>
              <a:chExt cx="1365595" cy="190106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04A531-EA5A-9C45-AA21-A7952DDC035E}"/>
                  </a:ext>
                </a:extLst>
              </p:cNvPr>
              <p:cNvSpPr/>
              <p:nvPr/>
            </p:nvSpPr>
            <p:spPr>
              <a:xfrm>
                <a:off x="6309608" y="2260127"/>
                <a:ext cx="730929" cy="568592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5D46FB0-7FA5-CF43-BFC1-855AA29D567D}"/>
                  </a:ext>
                </a:extLst>
              </p:cNvPr>
              <p:cNvGrpSpPr/>
              <p:nvPr/>
            </p:nvGrpSpPr>
            <p:grpSpPr>
              <a:xfrm>
                <a:off x="5674942" y="2293683"/>
                <a:ext cx="634666" cy="307777"/>
                <a:chOff x="5674942" y="2293683"/>
                <a:chExt cx="634666" cy="307777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79F3B687-0488-F84F-81E1-1915D299AFE0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 flipV="1">
                  <a:off x="5674942" y="2544423"/>
                  <a:ext cx="634666" cy="21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DA8A7C6-626D-E34D-8D08-1A2573EC80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88404" y="2293683"/>
                      <a:ext cx="3942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DA8A7C6-626D-E34D-8D08-1A2573EC80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88404" y="2293683"/>
                      <a:ext cx="394282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522CF68-3FEE-B141-8256-46B1A7D883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1505" y="2832276"/>
                <a:ext cx="0" cy="4324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94A38AE-941A-C249-A283-EE2C4E093426}"/>
                      </a:ext>
                    </a:extLst>
                  </p:cNvPr>
                  <p:cNvSpPr txBox="1"/>
                  <p:nvPr/>
                </p:nvSpPr>
                <p:spPr>
                  <a:xfrm>
                    <a:off x="6519681" y="3147269"/>
                    <a:ext cx="317201" cy="3169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94A38AE-941A-C249-A283-EE2C4E0934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9681" y="3147269"/>
                    <a:ext cx="317201" cy="3169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9AD9CBE-9153-EA41-82E3-E71810BB03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149" y="1812308"/>
                <a:ext cx="0" cy="4324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5B946D5-CC80-3745-AEF7-FA81971961E7}"/>
                      </a:ext>
                    </a:extLst>
                  </p:cNvPr>
                  <p:cNvSpPr txBox="1"/>
                  <p:nvPr/>
                </p:nvSpPr>
                <p:spPr>
                  <a:xfrm>
                    <a:off x="6529468" y="1563146"/>
                    <a:ext cx="3172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5B946D5-CC80-3745-AEF7-FA81971961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9468" y="1563146"/>
                    <a:ext cx="31720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6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74D1826-02EB-EF49-925C-894E22C45D08}"/>
                </a:ext>
              </a:extLst>
            </p:cNvPr>
            <p:cNvGrpSpPr/>
            <p:nvPr/>
          </p:nvGrpSpPr>
          <p:grpSpPr>
            <a:xfrm>
              <a:off x="7630185" y="1588963"/>
              <a:ext cx="1403135" cy="1891900"/>
              <a:chOff x="5637402" y="1563146"/>
              <a:chExt cx="1403135" cy="18919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FAD1736-74D4-3F41-90DE-F9B2AAC8BA01}"/>
                  </a:ext>
                </a:extLst>
              </p:cNvPr>
              <p:cNvSpPr/>
              <p:nvPr/>
            </p:nvSpPr>
            <p:spPr>
              <a:xfrm>
                <a:off x="6309608" y="2260127"/>
                <a:ext cx="730929" cy="568592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E183F68-5E5A-1046-9725-8A261E7271CD}"/>
                  </a:ext>
                </a:extLst>
              </p:cNvPr>
              <p:cNvGrpSpPr/>
              <p:nvPr/>
            </p:nvGrpSpPr>
            <p:grpSpPr>
              <a:xfrm>
                <a:off x="5637402" y="2293683"/>
                <a:ext cx="672206" cy="307777"/>
                <a:chOff x="5637402" y="2293683"/>
                <a:chExt cx="672206" cy="307777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0FED8869-FF9D-DF4A-8922-F9D1D8C3BC65}"/>
                    </a:ext>
                  </a:extLst>
                </p:cNvPr>
                <p:cNvCxnSpPr>
                  <a:endCxn id="40" idx="1"/>
                </p:cNvCxnSpPr>
                <p:nvPr/>
              </p:nvCxnSpPr>
              <p:spPr>
                <a:xfrm flipV="1">
                  <a:off x="5674942" y="2544423"/>
                  <a:ext cx="634666" cy="21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A1317F49-99CA-2147-BCC8-18A6996579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37402" y="2293683"/>
                      <a:ext cx="3942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A1317F49-99CA-2147-BCC8-18A6996579B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37402" y="2293683"/>
                      <a:ext cx="394282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8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24FA5E6-2BF2-8240-8D60-2D08B0FB6A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1505" y="2832276"/>
                <a:ext cx="0" cy="4324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7785D8B-6039-7A4A-A30A-829A4DA477E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9681" y="3147269"/>
                    <a:ext cx="3172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7785D8B-6039-7A4A-A30A-829A4DA477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9681" y="3147269"/>
                    <a:ext cx="3172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E045DDE8-9D27-CF47-BC8E-AB3D6DE70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149" y="1812308"/>
                <a:ext cx="0" cy="4324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77FB645-0E6A-4A47-8CE6-F78D1A8675AA}"/>
                      </a:ext>
                    </a:extLst>
                  </p:cNvPr>
                  <p:cNvSpPr txBox="1"/>
                  <p:nvPr/>
                </p:nvSpPr>
                <p:spPr>
                  <a:xfrm>
                    <a:off x="6529468" y="1563146"/>
                    <a:ext cx="317201" cy="3362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77FB645-0E6A-4A47-8CE6-F78D1A8675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9468" y="1563146"/>
                    <a:ext cx="317201" cy="3362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8333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CA19618-AB55-CB43-905B-DE02205CC570}"/>
                </a:ext>
              </a:extLst>
            </p:cNvPr>
            <p:cNvCxnSpPr>
              <a:stCxn id="10" idx="3"/>
            </p:cNvCxnSpPr>
            <p:nvPr/>
          </p:nvCxnSpPr>
          <p:spPr>
            <a:xfrm>
              <a:off x="7040537" y="2544423"/>
              <a:ext cx="366942" cy="10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86CE4E7-171D-D648-BF8C-BB3690A0F477}"/>
                </a:ext>
              </a:extLst>
            </p:cNvPr>
            <p:cNvGrpSpPr/>
            <p:nvPr/>
          </p:nvGrpSpPr>
          <p:grpSpPr>
            <a:xfrm>
              <a:off x="4078446" y="1547766"/>
              <a:ext cx="1596082" cy="1901069"/>
              <a:chOff x="5444455" y="1563146"/>
              <a:chExt cx="1596082" cy="1901069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EBE7224-1260-9840-A361-5DB3AB1FAA9B}"/>
                  </a:ext>
                </a:extLst>
              </p:cNvPr>
              <p:cNvSpPr/>
              <p:nvPr/>
            </p:nvSpPr>
            <p:spPr>
              <a:xfrm>
                <a:off x="6309608" y="2260127"/>
                <a:ext cx="730929" cy="568592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280C280-DC97-F64F-BDEB-F49BDCAB5E79}"/>
                  </a:ext>
                </a:extLst>
              </p:cNvPr>
              <p:cNvGrpSpPr/>
              <p:nvPr/>
            </p:nvGrpSpPr>
            <p:grpSpPr>
              <a:xfrm>
                <a:off x="5444455" y="2369184"/>
                <a:ext cx="856764" cy="307777"/>
                <a:chOff x="5444455" y="2369184"/>
                <a:chExt cx="856764" cy="307777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9BB0D72F-20B2-D54F-8817-BB36E9C391D5}"/>
                    </a:ext>
                  </a:extLst>
                </p:cNvPr>
                <p:cNvCxnSpPr>
                  <a:cxnSpLocks/>
                  <a:stCxn id="58" idx="3"/>
                </p:cNvCxnSpPr>
                <p:nvPr/>
              </p:nvCxnSpPr>
              <p:spPr>
                <a:xfrm>
                  <a:off x="5838737" y="2523073"/>
                  <a:ext cx="462482" cy="129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F50E2F0-49CA-9544-8B4B-1F28422D51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4455" y="2369184"/>
                      <a:ext cx="3942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F50E2F0-49CA-9544-8B4B-1F28422D51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44455" y="2369184"/>
                      <a:ext cx="394282" cy="30777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344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1CE1C67-6BEA-354F-8EB2-2046DDE03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1505" y="2832276"/>
                <a:ext cx="0" cy="4324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2F13A63-9B91-8D4A-9AE9-9A99104038BF}"/>
                      </a:ext>
                    </a:extLst>
                  </p:cNvPr>
                  <p:cNvSpPr txBox="1"/>
                  <p:nvPr/>
                </p:nvSpPr>
                <p:spPr>
                  <a:xfrm>
                    <a:off x="6519681" y="3147269"/>
                    <a:ext cx="317201" cy="3169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2F13A63-9B91-8D4A-9AE9-9A99104038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9681" y="3147269"/>
                    <a:ext cx="317201" cy="3169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8D58E89-06DC-BE4D-A8A5-13A54D1944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2149" y="1812308"/>
                <a:ext cx="0" cy="4324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E48B724E-7008-B449-B8CD-3EC47C7CD5E1}"/>
                      </a:ext>
                    </a:extLst>
                  </p:cNvPr>
                  <p:cNvSpPr txBox="1"/>
                  <p:nvPr/>
                </p:nvSpPr>
                <p:spPr>
                  <a:xfrm>
                    <a:off x="6529468" y="1563146"/>
                    <a:ext cx="317201" cy="3315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E48B724E-7008-B449-B8CD-3EC47C7CD5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9468" y="1563146"/>
                    <a:ext cx="317201" cy="33151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0000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9866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329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Type of RNN</a:t>
            </a:r>
            <a:endParaRPr dirty="0"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657300" y="1806901"/>
            <a:ext cx="4129800" cy="128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  <a:buClr>
                <a:srgbClr val="000000"/>
              </a:buClr>
              <a:buFont typeface="Open Sans SemiBold"/>
              <a:buChar char="●"/>
            </a:pPr>
            <a:r>
              <a:rPr lang="en-US" sz="18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Standard RNN</a:t>
            </a:r>
          </a:p>
          <a:p>
            <a:pPr>
              <a:buClr>
                <a:srgbClr val="000000"/>
              </a:buClr>
              <a:buFont typeface="Open Sans SemiBold"/>
              <a:buChar char="●"/>
            </a:pPr>
            <a:r>
              <a:rPr lang="en-US" sz="18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Gated Recurrent Unit (GRU)</a:t>
            </a:r>
          </a:p>
          <a:p>
            <a:pPr>
              <a:buClr>
                <a:srgbClr val="000000"/>
              </a:buClr>
              <a:buFont typeface="Open Sans SemiBold"/>
              <a:buChar char="●"/>
            </a:pPr>
            <a:r>
              <a:rPr lang="en-US" sz="18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Long short-term memory (LSTM)</a:t>
            </a:r>
          </a:p>
          <a:p>
            <a:pPr>
              <a:buClr>
                <a:srgbClr val="000000"/>
              </a:buClr>
              <a:buFont typeface="Open Sans SemiBold"/>
              <a:buChar char="●"/>
            </a:pPr>
            <a:r>
              <a:rPr lang="en-US" sz="18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Bidirectional RNN</a:t>
            </a:r>
          </a:p>
          <a:p>
            <a:pPr>
              <a:buClr>
                <a:srgbClr val="000000"/>
              </a:buClr>
              <a:buFont typeface="Open Sans SemiBold"/>
              <a:buChar char="●"/>
            </a:pPr>
            <a:endParaRPr lang="en-US" sz="1100" dirty="0"/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Standard RNN </a:t>
            </a:r>
            <a:br>
              <a:rPr lang="en-GB" dirty="0"/>
            </a:br>
            <a:endParaRPr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6FED3F7-5075-134C-9C5B-8C51E9B32A80}"/>
              </a:ext>
            </a:extLst>
          </p:cNvPr>
          <p:cNvGrpSpPr/>
          <p:nvPr/>
        </p:nvGrpSpPr>
        <p:grpSpPr>
          <a:xfrm>
            <a:off x="4168154" y="693841"/>
            <a:ext cx="4677437" cy="2882350"/>
            <a:chOff x="4206622" y="748176"/>
            <a:chExt cx="4677437" cy="28823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D79F7B-96B1-1942-A115-47EBE0756B8A}"/>
                </a:ext>
              </a:extLst>
            </p:cNvPr>
            <p:cNvSpPr txBox="1"/>
            <p:nvPr/>
          </p:nvSpPr>
          <p:spPr>
            <a:xfrm>
              <a:off x="4970953" y="2626934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RNN Unit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EF7AE5-F4C9-D84E-A5E0-C5FF5033A277}"/>
                </a:ext>
              </a:extLst>
            </p:cNvPr>
            <p:cNvSpPr txBox="1"/>
            <p:nvPr/>
          </p:nvSpPr>
          <p:spPr>
            <a:xfrm>
              <a:off x="6285286" y="2634838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RNN Unit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3EBC860-51A3-184B-A73B-C70649EABA15}"/>
                </a:ext>
              </a:extLst>
            </p:cNvPr>
            <p:cNvSpPr txBox="1"/>
            <p:nvPr/>
          </p:nvSpPr>
          <p:spPr>
            <a:xfrm>
              <a:off x="8152513" y="2663262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RNN Unit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C00F522-CB21-E446-8F44-85B54A1FDCBC}"/>
                </a:ext>
              </a:extLst>
            </p:cNvPr>
            <p:cNvGrpSpPr/>
            <p:nvPr/>
          </p:nvGrpSpPr>
          <p:grpSpPr>
            <a:xfrm>
              <a:off x="4206622" y="748176"/>
              <a:ext cx="4677437" cy="2882350"/>
              <a:chOff x="4206622" y="748176"/>
              <a:chExt cx="4677437" cy="288235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A3455D1-9ECA-E84B-8CDA-9014A3BC9C28}"/>
                  </a:ext>
                </a:extLst>
              </p:cNvPr>
              <p:cNvGrpSpPr/>
              <p:nvPr/>
            </p:nvGrpSpPr>
            <p:grpSpPr>
              <a:xfrm>
                <a:off x="4206622" y="1850129"/>
                <a:ext cx="4654266" cy="1780397"/>
                <a:chOff x="4078446" y="1563146"/>
                <a:chExt cx="4954874" cy="1917717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10504A-F2BA-3B4A-A361-9206C3E34ECD}"/>
                    </a:ext>
                  </a:extLst>
                </p:cNvPr>
                <p:cNvSpPr txBox="1"/>
                <p:nvPr/>
              </p:nvSpPr>
              <p:spPr>
                <a:xfrm>
                  <a:off x="7279732" y="2368832"/>
                  <a:ext cx="64595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  …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E766058-A801-6444-9BB8-102E167C1E01}"/>
                    </a:ext>
                  </a:extLst>
                </p:cNvPr>
                <p:cNvGrpSpPr/>
                <p:nvPr/>
              </p:nvGrpSpPr>
              <p:grpSpPr>
                <a:xfrm>
                  <a:off x="5674942" y="1563146"/>
                  <a:ext cx="1365595" cy="1901069"/>
                  <a:chOff x="5674942" y="1563146"/>
                  <a:chExt cx="1365595" cy="1901069"/>
                </a:xfrm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F4A4FEE-CB5E-7C49-B027-07ED71D4821C}"/>
                      </a:ext>
                    </a:extLst>
                  </p:cNvPr>
                  <p:cNvSpPr/>
                  <p:nvPr/>
                </p:nvSpPr>
                <p:spPr>
                  <a:xfrm>
                    <a:off x="6309608" y="2260127"/>
                    <a:ext cx="730929" cy="568592"/>
                  </a:xfrm>
                  <a:prstGeom prst="rect">
                    <a:avLst/>
                  </a:prstGeom>
                  <a:noFill/>
                  <a:ln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18B09400-2752-B04E-B25B-0919C26A89D9}"/>
                      </a:ext>
                    </a:extLst>
                  </p:cNvPr>
                  <p:cNvGrpSpPr/>
                  <p:nvPr/>
                </p:nvGrpSpPr>
                <p:grpSpPr>
                  <a:xfrm>
                    <a:off x="5674942" y="2293683"/>
                    <a:ext cx="634666" cy="307777"/>
                    <a:chOff x="5674942" y="2293683"/>
                    <a:chExt cx="634666" cy="307777"/>
                  </a:xfrm>
                </p:grpSpPr>
                <p:cxnSp>
                  <p:nvCxnSpPr>
                    <p:cNvPr id="68" name="Straight Arrow Connector 67">
                      <a:extLst>
                        <a:ext uri="{FF2B5EF4-FFF2-40B4-BE49-F238E27FC236}">
                          <a16:creationId xmlns:a16="http://schemas.microsoft.com/office/drawing/2014/main" id="{B40777AD-29F1-9349-9001-134E8F969835}"/>
                        </a:ext>
                      </a:extLst>
                    </p:cNvPr>
                    <p:cNvCxnSpPr>
                      <a:cxnSpLocks/>
                      <a:endCxn id="62" idx="1"/>
                    </p:cNvCxnSpPr>
                    <p:nvPr/>
                  </p:nvCxnSpPr>
                  <p:spPr>
                    <a:xfrm flipV="1">
                      <a:off x="5674942" y="2544423"/>
                      <a:ext cx="634666" cy="215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34E63155-437D-5E4B-A586-A17DF24F603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8404" y="2293683"/>
                          <a:ext cx="39428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34E63155-437D-5E4B-A586-A17DF24F603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88404" y="2293683"/>
                          <a:ext cx="394282" cy="307777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r="-3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92E28372-8E37-7148-9129-99D1A52779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61505" y="2832276"/>
                    <a:ext cx="0" cy="43243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79F70686-DD1F-CF47-AB75-152C3DBAA9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19681" y="3147269"/>
                        <a:ext cx="317201" cy="31694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79F70686-DD1F-CF47-AB75-152C3DBAA9C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19681" y="3147269"/>
                        <a:ext cx="317201" cy="31694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6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CEDD0272-48D1-5F4F-B01E-8D326BF008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62149" y="1812308"/>
                    <a:ext cx="0" cy="43243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4D4FA210-E61F-2049-BD8C-A155B8DBEA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29468" y="1563146"/>
                        <a:ext cx="317201" cy="3315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4D4FA210-E61F-2049-BD8C-A155B8DBEA3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29468" y="1563146"/>
                        <a:ext cx="317201" cy="33151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6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F39C0930-ED79-1E4B-B035-27435D481BF0}"/>
                    </a:ext>
                  </a:extLst>
                </p:cNvPr>
                <p:cNvGrpSpPr/>
                <p:nvPr/>
              </p:nvGrpSpPr>
              <p:grpSpPr>
                <a:xfrm>
                  <a:off x="7630185" y="1588963"/>
                  <a:ext cx="1403135" cy="1891900"/>
                  <a:chOff x="5637402" y="1563146"/>
                  <a:chExt cx="1403135" cy="1891900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D701C7D8-31D6-1C44-AD02-5A8C6E40331B}"/>
                      </a:ext>
                    </a:extLst>
                  </p:cNvPr>
                  <p:cNvSpPr/>
                  <p:nvPr/>
                </p:nvSpPr>
                <p:spPr>
                  <a:xfrm>
                    <a:off x="6309608" y="2260127"/>
                    <a:ext cx="730929" cy="568592"/>
                  </a:xfrm>
                  <a:prstGeom prst="rect">
                    <a:avLst/>
                  </a:prstGeom>
                  <a:noFill/>
                  <a:ln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6E105927-B4C0-8E4B-85B2-980D3D00BD36}"/>
                      </a:ext>
                    </a:extLst>
                  </p:cNvPr>
                  <p:cNvGrpSpPr/>
                  <p:nvPr/>
                </p:nvGrpSpPr>
                <p:grpSpPr>
                  <a:xfrm>
                    <a:off x="5637402" y="2293683"/>
                    <a:ext cx="672206" cy="307777"/>
                    <a:chOff x="5637402" y="2293683"/>
                    <a:chExt cx="672206" cy="307777"/>
                  </a:xfrm>
                </p:grpSpPr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ABBBF250-223D-AB4F-8DA3-0CBA490EE840}"/>
                        </a:ext>
                      </a:extLst>
                    </p:cNvPr>
                    <p:cNvCxnSpPr>
                      <a:endCxn id="54" idx="1"/>
                    </p:cNvCxnSpPr>
                    <p:nvPr/>
                  </p:nvCxnSpPr>
                  <p:spPr>
                    <a:xfrm flipV="1">
                      <a:off x="5674942" y="2544423"/>
                      <a:ext cx="634666" cy="215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1" name="TextBox 60">
                          <a:extLst>
                            <a:ext uri="{FF2B5EF4-FFF2-40B4-BE49-F238E27FC236}">
                              <a16:creationId xmlns:a16="http://schemas.microsoft.com/office/drawing/2014/main" id="{E3982E49-43D8-AF4D-9A06-A097340038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37402" y="2293683"/>
                          <a:ext cx="39428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1" name="TextBox 60">
                          <a:extLst>
                            <a:ext uri="{FF2B5EF4-FFF2-40B4-BE49-F238E27FC236}">
                              <a16:creationId xmlns:a16="http://schemas.microsoft.com/office/drawing/2014/main" id="{E3982E49-43D8-AF4D-9A06-A097340038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37402" y="2293683"/>
                          <a:ext cx="394282" cy="30777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r="-8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F039D356-CCF9-924D-9B9B-04E14B7BFE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61505" y="2832276"/>
                    <a:ext cx="0" cy="43243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6BE7E408-CC63-7D46-A05D-2EF1E65C04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19681" y="3147269"/>
                        <a:ext cx="31720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6BE7E408-CC63-7D46-A05D-2EF1E65C04C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19681" y="3147269"/>
                        <a:ext cx="317201" cy="307777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8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36F644DE-3DE6-8140-AF35-7529611148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62149" y="1812308"/>
                    <a:ext cx="0" cy="43243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TextBox 58">
                        <a:extLst>
                          <a:ext uri="{FF2B5EF4-FFF2-40B4-BE49-F238E27FC236}">
                            <a16:creationId xmlns:a16="http://schemas.microsoft.com/office/drawing/2014/main" id="{A911A364-3B7D-B749-BDD8-A59EB520355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29468" y="1563146"/>
                        <a:ext cx="317201" cy="33621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TextBox 58">
                        <a:extLst>
                          <a:ext uri="{FF2B5EF4-FFF2-40B4-BE49-F238E27FC236}">
                            <a16:creationId xmlns:a16="http://schemas.microsoft.com/office/drawing/2014/main" id="{A911A364-3B7D-B749-BDD8-A59EB520355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29468" y="1563146"/>
                        <a:ext cx="317201" cy="33621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87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D8E3AEA-1385-5549-8813-4E388DFAD267}"/>
                    </a:ext>
                  </a:extLst>
                </p:cNvPr>
                <p:cNvCxnSpPr>
                  <a:stCxn id="62" idx="3"/>
                </p:cNvCxnSpPr>
                <p:nvPr/>
              </p:nvCxnSpPr>
              <p:spPr>
                <a:xfrm>
                  <a:off x="7040537" y="2544423"/>
                  <a:ext cx="366942" cy="105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11229302-1FCB-BB4A-901D-0C5570EE1A3B}"/>
                    </a:ext>
                  </a:extLst>
                </p:cNvPr>
                <p:cNvGrpSpPr/>
                <p:nvPr/>
              </p:nvGrpSpPr>
              <p:grpSpPr>
                <a:xfrm>
                  <a:off x="4078446" y="1567268"/>
                  <a:ext cx="1596082" cy="1881567"/>
                  <a:chOff x="5444455" y="1582648"/>
                  <a:chExt cx="1596082" cy="1881567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40D7066-685C-8D4A-8AC3-3B77DF9C6D55}"/>
                      </a:ext>
                    </a:extLst>
                  </p:cNvPr>
                  <p:cNvSpPr/>
                  <p:nvPr/>
                </p:nvSpPr>
                <p:spPr>
                  <a:xfrm>
                    <a:off x="6309608" y="2260127"/>
                    <a:ext cx="730929" cy="568592"/>
                  </a:xfrm>
                  <a:prstGeom prst="rect">
                    <a:avLst/>
                  </a:prstGeom>
                  <a:noFill/>
                  <a:ln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0E75B47F-C925-2541-B48D-54708A26BE53}"/>
                      </a:ext>
                    </a:extLst>
                  </p:cNvPr>
                  <p:cNvGrpSpPr/>
                  <p:nvPr/>
                </p:nvGrpSpPr>
                <p:grpSpPr>
                  <a:xfrm>
                    <a:off x="5444455" y="2369184"/>
                    <a:ext cx="856764" cy="307777"/>
                    <a:chOff x="5444455" y="2369184"/>
                    <a:chExt cx="856764" cy="307777"/>
                  </a:xfrm>
                </p:grpSpPr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74292109-EF3F-1E41-B6F0-527F0C9EC25A}"/>
                        </a:ext>
                      </a:extLst>
                    </p:cNvPr>
                    <p:cNvCxnSpPr>
                      <a:cxnSpLocks/>
                      <a:stCxn id="53" idx="3"/>
                    </p:cNvCxnSpPr>
                    <p:nvPr/>
                  </p:nvCxnSpPr>
                  <p:spPr>
                    <a:xfrm>
                      <a:off x="5838737" y="2523073"/>
                      <a:ext cx="462482" cy="1296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E227DAAC-C169-004F-A3EA-0B44641966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44455" y="2369184"/>
                          <a:ext cx="39428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E227DAAC-C169-004F-A3EA-0B446419662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44455" y="2369184"/>
                          <a:ext cx="394282" cy="307777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r="-3333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9AD85E87-24A8-DB44-8659-F60C06023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61505" y="2832276"/>
                    <a:ext cx="0" cy="43243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6EFB5ADC-FF1A-6A46-BC5B-BE077575AB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19681" y="3147269"/>
                        <a:ext cx="317201" cy="31694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6EFB5ADC-FF1A-6A46-BC5B-BE077575ABE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19681" y="3147269"/>
                        <a:ext cx="317201" cy="316946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r="-695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AD0FF328-D485-1348-A53A-15B29BDC3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62149" y="1812308"/>
                    <a:ext cx="0" cy="43243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224EBE03-911C-444D-9BE1-FD647B02DC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10192" y="1582648"/>
                        <a:ext cx="317201" cy="3315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224EBE03-911C-444D-9BE1-FD647B02DC2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10192" y="1582648"/>
                        <a:ext cx="317201" cy="331516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r="-6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2D37E76-94B7-B044-AA44-CD2714D25054}"/>
                  </a:ext>
                </a:extLst>
              </p:cNvPr>
              <p:cNvGrpSpPr/>
              <p:nvPr/>
            </p:nvGrpSpPr>
            <p:grpSpPr>
              <a:xfrm>
                <a:off x="5001180" y="748176"/>
                <a:ext cx="725581" cy="1211966"/>
                <a:chOff x="5001180" y="748176"/>
                <a:chExt cx="725581" cy="1211966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1674571-A7CA-A942-9646-353905CA6302}"/>
                    </a:ext>
                  </a:extLst>
                </p:cNvPr>
                <p:cNvSpPr/>
                <p:nvPr/>
              </p:nvSpPr>
              <p:spPr>
                <a:xfrm>
                  <a:off x="5001180" y="1334287"/>
                  <a:ext cx="725581" cy="26384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2"/>
                      </a:solidFill>
                    </a:rPr>
                    <a:t>Dense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7406EF8E-C6AA-224C-B889-0DC0FE150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48935" y="1611517"/>
                  <a:ext cx="900" cy="3486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F7B8A5C7-5139-8D41-9ABF-18739E6A0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47429" y="985323"/>
                  <a:ext cx="900" cy="3486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1C90C35-E8B2-194E-A6C1-005C0F85AE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07701" y="748176"/>
                      <a:ext cx="297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1C90C35-E8B2-194E-A6C1-005C0F85AE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07701" y="748176"/>
                      <a:ext cx="297957" cy="3077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62500"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D486AC3-B1A1-C142-BA6B-BE88675BF928}"/>
                  </a:ext>
                </a:extLst>
              </p:cNvPr>
              <p:cNvGrpSpPr/>
              <p:nvPr/>
            </p:nvGrpSpPr>
            <p:grpSpPr>
              <a:xfrm>
                <a:off x="6285937" y="757122"/>
                <a:ext cx="725581" cy="1211966"/>
                <a:chOff x="5001180" y="748176"/>
                <a:chExt cx="725581" cy="1211966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D9A66F5-6765-9140-A50A-E4A36ECF3276}"/>
                    </a:ext>
                  </a:extLst>
                </p:cNvPr>
                <p:cNvSpPr/>
                <p:nvPr/>
              </p:nvSpPr>
              <p:spPr>
                <a:xfrm>
                  <a:off x="5001180" y="1334287"/>
                  <a:ext cx="725581" cy="26384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2"/>
                      </a:solidFill>
                    </a:rPr>
                    <a:t>Dense</a:t>
                  </a:r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536B817E-9424-FA43-B241-869D105BB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48935" y="1611517"/>
                  <a:ext cx="900" cy="3486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E52D945A-D037-3949-9E3C-811513780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47429" y="985323"/>
                  <a:ext cx="900" cy="3486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35177EFD-FF6E-464D-A8C3-778398999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07701" y="748176"/>
                      <a:ext cx="297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35177EFD-FF6E-464D-A8C3-778398999B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07701" y="748176"/>
                      <a:ext cx="297957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60000" b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42F235D-279F-3845-830B-43E841EB1714}"/>
                  </a:ext>
                </a:extLst>
              </p:cNvPr>
              <p:cNvGrpSpPr/>
              <p:nvPr/>
            </p:nvGrpSpPr>
            <p:grpSpPr>
              <a:xfrm>
                <a:off x="8158478" y="782777"/>
                <a:ext cx="725581" cy="1211966"/>
                <a:chOff x="5001180" y="748176"/>
                <a:chExt cx="725581" cy="1211966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0EBD581-F377-2743-B933-C16E9E0E7FAE}"/>
                    </a:ext>
                  </a:extLst>
                </p:cNvPr>
                <p:cNvSpPr/>
                <p:nvPr/>
              </p:nvSpPr>
              <p:spPr>
                <a:xfrm>
                  <a:off x="5001180" y="1334287"/>
                  <a:ext cx="725581" cy="26384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2"/>
                      </a:solidFill>
                    </a:rPr>
                    <a:t>Dense</a:t>
                  </a:r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3F6A2C9C-C011-D44F-B421-E68E2F249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48935" y="1611517"/>
                  <a:ext cx="900" cy="3486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4C77521C-E5A0-4844-AA12-ED3AE8DF3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47429" y="985323"/>
                  <a:ext cx="900" cy="3486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9708134C-5590-5D40-9A71-1865969118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07701" y="748176"/>
                      <a:ext cx="297957" cy="3121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9708134C-5590-5D40-9A71-1865969118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07701" y="748176"/>
                      <a:ext cx="297957" cy="31213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83333" b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B60A5155-E9CA-A740-892A-E0C78030EB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1993798"/>
            <a:ext cx="4233036" cy="20589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730724" y="1318650"/>
            <a:ext cx="6971933" cy="64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GRU </a:t>
            </a:r>
            <a:br>
              <a:rPr lang="en-GB" sz="1600" b="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Arial"/>
              </a:rPr>
            </a:br>
            <a:br>
              <a:rPr lang="en-GB" sz="1600" b="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Arial"/>
              </a:rPr>
            </a:br>
            <a:br>
              <a:rPr lang="en-GB" sz="1300" b="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Arial"/>
              </a:rPr>
            </a:br>
            <a:br>
              <a:rPr lang="en-GB" sz="1300" b="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Arial"/>
              </a:rPr>
            </a:br>
            <a:br>
              <a:rPr lang="en-GB" sz="1300" b="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Arial"/>
              </a:rPr>
            </a:br>
            <a:br>
              <a:rPr lang="en-GB" sz="2000" b="0" dirty="0"/>
            </a:br>
            <a:br>
              <a:rPr lang="en-GB" b="0" dirty="0"/>
            </a:br>
            <a:br>
              <a:rPr lang="en-GB" b="0" dirty="0"/>
            </a:br>
            <a:br>
              <a:rPr lang="en-GB" b="0" dirty="0"/>
            </a:br>
            <a:endParaRPr b="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63B9D09-4FDE-6B4B-98B2-8BD0F3F60D34}"/>
              </a:ext>
            </a:extLst>
          </p:cNvPr>
          <p:cNvGrpSpPr/>
          <p:nvPr/>
        </p:nvGrpSpPr>
        <p:grpSpPr>
          <a:xfrm>
            <a:off x="4100248" y="747988"/>
            <a:ext cx="4654266" cy="1780397"/>
            <a:chOff x="4206622" y="1850129"/>
            <a:chExt cx="4654266" cy="178039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B2751A-31F5-1E4D-8540-D812E34AA97B}"/>
                </a:ext>
              </a:extLst>
            </p:cNvPr>
            <p:cNvSpPr txBox="1"/>
            <p:nvPr/>
          </p:nvSpPr>
          <p:spPr>
            <a:xfrm>
              <a:off x="5126138" y="2634838"/>
              <a:ext cx="470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GRU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EAB7AB-7EBF-4544-83FB-DFB88A863465}"/>
                </a:ext>
              </a:extLst>
            </p:cNvPr>
            <p:cNvSpPr txBox="1"/>
            <p:nvPr/>
          </p:nvSpPr>
          <p:spPr>
            <a:xfrm>
              <a:off x="6421081" y="2634838"/>
              <a:ext cx="470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GRU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331D5D-FC18-0E46-B54A-1730B82CC2E9}"/>
                </a:ext>
              </a:extLst>
            </p:cNvPr>
            <p:cNvSpPr txBox="1"/>
            <p:nvPr/>
          </p:nvSpPr>
          <p:spPr>
            <a:xfrm>
              <a:off x="8297361" y="2663262"/>
              <a:ext cx="470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GRU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22DC299-9B5A-AF4F-8F24-52377C8AFB6E}"/>
                </a:ext>
              </a:extLst>
            </p:cNvPr>
            <p:cNvGrpSpPr/>
            <p:nvPr/>
          </p:nvGrpSpPr>
          <p:grpSpPr>
            <a:xfrm>
              <a:off x="4206622" y="1850129"/>
              <a:ext cx="4654266" cy="1780397"/>
              <a:chOff x="4078446" y="1563146"/>
              <a:chExt cx="4954874" cy="1917717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55F65C8-7168-EC4F-8F32-B55C3B15D91D}"/>
                  </a:ext>
                </a:extLst>
              </p:cNvPr>
              <p:cNvSpPr txBox="1"/>
              <p:nvPr/>
            </p:nvSpPr>
            <p:spPr>
              <a:xfrm>
                <a:off x="7279732" y="2368832"/>
                <a:ext cx="6459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…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772CFEF-6374-B84C-BCD6-1590903BC8BB}"/>
                  </a:ext>
                </a:extLst>
              </p:cNvPr>
              <p:cNvGrpSpPr/>
              <p:nvPr/>
            </p:nvGrpSpPr>
            <p:grpSpPr>
              <a:xfrm>
                <a:off x="5674942" y="1563146"/>
                <a:ext cx="1365595" cy="1901069"/>
                <a:chOff x="5674942" y="1563146"/>
                <a:chExt cx="1365595" cy="1901069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BC48ECFB-E45C-494F-A711-811747AB949D}"/>
                    </a:ext>
                  </a:extLst>
                </p:cNvPr>
                <p:cNvSpPr/>
                <p:nvPr/>
              </p:nvSpPr>
              <p:spPr>
                <a:xfrm>
                  <a:off x="6309608" y="2260127"/>
                  <a:ext cx="730929" cy="568592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213D06DD-FD4C-EA48-A4A5-5B53D26B92FC}"/>
                    </a:ext>
                  </a:extLst>
                </p:cNvPr>
                <p:cNvGrpSpPr/>
                <p:nvPr/>
              </p:nvGrpSpPr>
              <p:grpSpPr>
                <a:xfrm>
                  <a:off x="5674942" y="2293683"/>
                  <a:ext cx="634666" cy="307777"/>
                  <a:chOff x="5674942" y="2293683"/>
                  <a:chExt cx="634666" cy="307777"/>
                </a:xfrm>
              </p:grpSpPr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B97AC159-D4DB-C247-8532-28AC75A8B1FF}"/>
                      </a:ext>
                    </a:extLst>
                  </p:cNvPr>
                  <p:cNvCxnSpPr>
                    <a:cxnSpLocks/>
                    <a:endCxn id="99" idx="1"/>
                  </p:cNvCxnSpPr>
                  <p:nvPr/>
                </p:nvCxnSpPr>
                <p:spPr>
                  <a:xfrm flipV="1">
                    <a:off x="5674942" y="2544423"/>
                    <a:ext cx="634666" cy="21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10650D61-1B2D-4748-ADCD-2FFA4AC534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88404" y="2293683"/>
                        <a:ext cx="3942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10650D61-1B2D-4748-ADCD-2FFA4AC5343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88404" y="2293683"/>
                        <a:ext cx="394282" cy="307777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3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318797EF-12CE-5143-ABA7-8AB3A795C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1505" y="2832276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DD195484-8800-9742-AF74-B89D3B01F3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9681" y="3147269"/>
                      <a:ext cx="317201" cy="3169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DD195484-8800-9742-AF74-B89D3B01F3E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9681" y="3147269"/>
                      <a:ext cx="317201" cy="31694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6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FE64B652-481A-704D-AE24-96BB9654B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2149" y="1812308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5C415314-B4FC-C749-873B-77B7C50867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9468" y="1563146"/>
                      <a:ext cx="317201" cy="331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5C415314-B4FC-C749-873B-77B7C50867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9468" y="1563146"/>
                      <a:ext cx="317201" cy="33151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6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7C63553-A401-DB4D-9378-B21CE8380E8E}"/>
                  </a:ext>
                </a:extLst>
              </p:cNvPr>
              <p:cNvGrpSpPr/>
              <p:nvPr/>
            </p:nvGrpSpPr>
            <p:grpSpPr>
              <a:xfrm>
                <a:off x="7590290" y="1588963"/>
                <a:ext cx="1443030" cy="1891900"/>
                <a:chOff x="5597507" y="1563146"/>
                <a:chExt cx="1443030" cy="18919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6025B9E-3FF6-EB4B-95E5-DA3C0762869B}"/>
                    </a:ext>
                  </a:extLst>
                </p:cNvPr>
                <p:cNvSpPr/>
                <p:nvPr/>
              </p:nvSpPr>
              <p:spPr>
                <a:xfrm>
                  <a:off x="6309608" y="2260127"/>
                  <a:ext cx="730929" cy="568592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47B30ED8-16AD-B740-929D-6A43FA503D25}"/>
                    </a:ext>
                  </a:extLst>
                </p:cNvPr>
                <p:cNvGrpSpPr/>
                <p:nvPr/>
              </p:nvGrpSpPr>
              <p:grpSpPr>
                <a:xfrm>
                  <a:off x="5597507" y="2293683"/>
                  <a:ext cx="712101" cy="307777"/>
                  <a:chOff x="5597507" y="2293683"/>
                  <a:chExt cx="712101" cy="307777"/>
                </a:xfrm>
              </p:grpSpPr>
              <p:cxnSp>
                <p:nvCxnSpPr>
                  <p:cNvPr id="97" name="Straight Arrow Connector 96">
                    <a:extLst>
                      <a:ext uri="{FF2B5EF4-FFF2-40B4-BE49-F238E27FC236}">
                        <a16:creationId xmlns:a16="http://schemas.microsoft.com/office/drawing/2014/main" id="{F121E987-C00A-1946-B192-07485C46E926}"/>
                      </a:ext>
                    </a:extLst>
                  </p:cNvPr>
                  <p:cNvCxnSpPr>
                    <a:endCxn id="91" idx="1"/>
                  </p:cNvCxnSpPr>
                  <p:nvPr/>
                </p:nvCxnSpPr>
                <p:spPr>
                  <a:xfrm flipV="1">
                    <a:off x="5674942" y="2544423"/>
                    <a:ext cx="634666" cy="21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7FFFB7E-9847-424C-B304-F4440048F0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97507" y="2293683"/>
                        <a:ext cx="39428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7FFFB7E-9847-424C-B304-F4440048F0E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97507" y="2293683"/>
                        <a:ext cx="394281" cy="307777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8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98C88B08-FD6D-F945-AAF3-B73C92562D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1505" y="2832276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A249C95D-9C25-174E-BA5C-96F8AF30B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9681" y="3147269"/>
                      <a:ext cx="31720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A249C95D-9C25-174E-BA5C-96F8AF30BA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9681" y="3147269"/>
                      <a:ext cx="317201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8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D95BA8A0-05CB-9E44-9B04-62666B24C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2149" y="1812308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06783E18-6EFF-2E4F-9DCB-CEF95A3D2E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9468" y="1563146"/>
                      <a:ext cx="317201" cy="3362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06783E18-6EFF-2E4F-9DCB-CEF95A3D2E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9468" y="1563146"/>
                      <a:ext cx="317201" cy="33621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8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FCE7A9D-16F0-DB48-8CF0-2607A57D55E7}"/>
                  </a:ext>
                </a:extLst>
              </p:cNvPr>
              <p:cNvCxnSpPr>
                <a:cxnSpLocks/>
                <a:stCxn id="99" idx="3"/>
              </p:cNvCxnSpPr>
              <p:nvPr/>
            </p:nvCxnSpPr>
            <p:spPr>
              <a:xfrm>
                <a:off x="7040538" y="2544423"/>
                <a:ext cx="3767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CA5206C-6194-8849-9613-C3535330C559}"/>
                  </a:ext>
                </a:extLst>
              </p:cNvPr>
              <p:cNvGrpSpPr/>
              <p:nvPr/>
            </p:nvGrpSpPr>
            <p:grpSpPr>
              <a:xfrm>
                <a:off x="4078446" y="1567268"/>
                <a:ext cx="1596082" cy="1881567"/>
                <a:chOff x="5444455" y="1582648"/>
                <a:chExt cx="1596082" cy="1881567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643920CA-5AFE-AB48-A266-B9D3D82BE62A}"/>
                    </a:ext>
                  </a:extLst>
                </p:cNvPr>
                <p:cNvSpPr/>
                <p:nvPr/>
              </p:nvSpPr>
              <p:spPr>
                <a:xfrm>
                  <a:off x="6309608" y="2260127"/>
                  <a:ext cx="730929" cy="568592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EF3052E-1FB2-404B-8693-5189395A070F}"/>
                    </a:ext>
                  </a:extLst>
                </p:cNvPr>
                <p:cNvGrpSpPr/>
                <p:nvPr/>
              </p:nvGrpSpPr>
              <p:grpSpPr>
                <a:xfrm>
                  <a:off x="5444455" y="2369184"/>
                  <a:ext cx="856764" cy="307777"/>
                  <a:chOff x="5444455" y="2369184"/>
                  <a:chExt cx="856764" cy="307777"/>
                </a:xfrm>
              </p:grpSpPr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80333D53-A35D-064B-99A0-AD68FD943E3E}"/>
                      </a:ext>
                    </a:extLst>
                  </p:cNvPr>
                  <p:cNvCxnSpPr>
                    <a:cxnSpLocks/>
                    <a:stCxn id="90" idx="3"/>
                  </p:cNvCxnSpPr>
                  <p:nvPr/>
                </p:nvCxnSpPr>
                <p:spPr>
                  <a:xfrm>
                    <a:off x="5838737" y="2523073"/>
                    <a:ext cx="462482" cy="1296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43A13390-4A65-5048-A186-56DDB06BC9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44455" y="2369184"/>
                        <a:ext cx="3942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43A13390-4A65-5048-A186-56DDB06BC96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44455" y="2369184"/>
                        <a:ext cx="394282" cy="307777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3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885C7ED9-8AAC-9F4F-8886-CBDC226A7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1505" y="2832276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2CFBCE3B-BFBD-2746-97D8-13976D825A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9681" y="3147269"/>
                      <a:ext cx="317201" cy="3169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2CFBCE3B-BFBD-2746-97D8-13976D825A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9681" y="3147269"/>
                      <a:ext cx="317201" cy="31694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B9A276C-FA93-2E4D-ACFE-C06346F5E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2149" y="1812308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CF165CC7-CA09-CC4C-9944-3347022384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0192" y="1582648"/>
                      <a:ext cx="317201" cy="331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CF165CC7-CA09-CC4C-9944-3347022384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0192" y="1582648"/>
                      <a:ext cx="317201" cy="33151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4CD88C3-CD9B-9041-A2A0-BA059BC9A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6889" y="2767005"/>
            <a:ext cx="2524871" cy="2231986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18E11DB-889F-4248-BE68-565B86FE39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7" y="1978391"/>
            <a:ext cx="46736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8344881" cy="588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LSTM</a:t>
            </a:r>
            <a:br>
              <a:rPr lang="en-GB" dirty="0"/>
            </a:br>
            <a:r>
              <a:rPr lang="en-GB" dirty="0"/>
              <a:t>                     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7DD77F-0754-2641-AB55-EDED7A9C9AAA}"/>
              </a:ext>
            </a:extLst>
          </p:cNvPr>
          <p:cNvGrpSpPr/>
          <p:nvPr/>
        </p:nvGrpSpPr>
        <p:grpSpPr>
          <a:xfrm>
            <a:off x="4100248" y="747988"/>
            <a:ext cx="4654266" cy="1780397"/>
            <a:chOff x="4206622" y="1850129"/>
            <a:chExt cx="4654266" cy="17803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666EF4-1129-BC45-A57A-9DAD5EFC7F5A}"/>
                </a:ext>
              </a:extLst>
            </p:cNvPr>
            <p:cNvSpPr txBox="1"/>
            <p:nvPr/>
          </p:nvSpPr>
          <p:spPr>
            <a:xfrm>
              <a:off x="5126138" y="2634838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LSTM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7E4C56-86F4-9745-8394-2E2941E29329}"/>
                </a:ext>
              </a:extLst>
            </p:cNvPr>
            <p:cNvSpPr txBox="1"/>
            <p:nvPr/>
          </p:nvSpPr>
          <p:spPr>
            <a:xfrm>
              <a:off x="6421081" y="2634838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LSTM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3749EB-E2B3-784E-9227-E0A5DE989AF4}"/>
                </a:ext>
              </a:extLst>
            </p:cNvPr>
            <p:cNvSpPr txBox="1"/>
            <p:nvPr/>
          </p:nvSpPr>
          <p:spPr>
            <a:xfrm>
              <a:off x="8297361" y="2663262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LSTM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F963C2-8302-0E4C-965F-7D3BADA0849F}"/>
                </a:ext>
              </a:extLst>
            </p:cNvPr>
            <p:cNvGrpSpPr/>
            <p:nvPr/>
          </p:nvGrpSpPr>
          <p:grpSpPr>
            <a:xfrm>
              <a:off x="4206622" y="1850129"/>
              <a:ext cx="4654266" cy="1780397"/>
              <a:chOff x="4078446" y="1563146"/>
              <a:chExt cx="4954874" cy="191771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FD11A-07C6-7E49-8E86-FCFD26170CB0}"/>
                  </a:ext>
                </a:extLst>
              </p:cNvPr>
              <p:cNvSpPr txBox="1"/>
              <p:nvPr/>
            </p:nvSpPr>
            <p:spPr>
              <a:xfrm>
                <a:off x="7279732" y="2368832"/>
                <a:ext cx="6459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…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17F342F-3880-3B49-96C1-684D32A22ADF}"/>
                  </a:ext>
                </a:extLst>
              </p:cNvPr>
              <p:cNvGrpSpPr/>
              <p:nvPr/>
            </p:nvGrpSpPr>
            <p:grpSpPr>
              <a:xfrm>
                <a:off x="5674942" y="1563146"/>
                <a:ext cx="1365595" cy="1901069"/>
                <a:chOff x="5674942" y="1563146"/>
                <a:chExt cx="1365595" cy="19010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C516C93-93A1-9640-8124-5EFBF148E280}"/>
                    </a:ext>
                  </a:extLst>
                </p:cNvPr>
                <p:cNvSpPr/>
                <p:nvPr/>
              </p:nvSpPr>
              <p:spPr>
                <a:xfrm>
                  <a:off x="6309608" y="2260127"/>
                  <a:ext cx="730929" cy="568592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6500D4A4-E28C-6447-A186-CF326F744AFC}"/>
                    </a:ext>
                  </a:extLst>
                </p:cNvPr>
                <p:cNvGrpSpPr/>
                <p:nvPr/>
              </p:nvGrpSpPr>
              <p:grpSpPr>
                <a:xfrm>
                  <a:off x="5674942" y="2293683"/>
                  <a:ext cx="634666" cy="307777"/>
                  <a:chOff x="5674942" y="2293683"/>
                  <a:chExt cx="634666" cy="307777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413CF61B-42DB-184D-BACE-D125998635BE}"/>
                      </a:ext>
                    </a:extLst>
                  </p:cNvPr>
                  <p:cNvCxnSpPr>
                    <a:cxnSpLocks/>
                    <a:endCxn id="32" idx="1"/>
                  </p:cNvCxnSpPr>
                  <p:nvPr/>
                </p:nvCxnSpPr>
                <p:spPr>
                  <a:xfrm flipV="1">
                    <a:off x="5674942" y="2544423"/>
                    <a:ext cx="634666" cy="21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B7C59DDA-D35B-0F47-BA3D-ACA708E6E9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88404" y="2293683"/>
                        <a:ext cx="3942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B7C59DDA-D35B-0F47-BA3D-ACA708E6E9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88404" y="2293683"/>
                        <a:ext cx="394282" cy="307777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3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0D95856-399F-6B47-AA49-C3BE389957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1505" y="2832276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7B3C217-4B42-9640-BF45-52BCB48024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9681" y="3147269"/>
                      <a:ext cx="317201" cy="3169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7B3C217-4B42-9640-BF45-52BCB48024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9681" y="3147269"/>
                      <a:ext cx="317201" cy="31694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6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05A9B40-0D7C-8D4B-B84E-2B54507C2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2149" y="1812308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E747E2CE-DDF4-6349-9925-EA70D8EA71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9468" y="1563146"/>
                      <a:ext cx="317201" cy="331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E747E2CE-DDF4-6349-9925-EA70D8EA71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9468" y="1563146"/>
                      <a:ext cx="317201" cy="33151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6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ACF6A96-6BF2-234A-B760-5AE97542F785}"/>
                  </a:ext>
                </a:extLst>
              </p:cNvPr>
              <p:cNvGrpSpPr/>
              <p:nvPr/>
            </p:nvGrpSpPr>
            <p:grpSpPr>
              <a:xfrm>
                <a:off x="7630185" y="1588963"/>
                <a:ext cx="1403135" cy="1891900"/>
                <a:chOff x="5637402" y="1563146"/>
                <a:chExt cx="1403135" cy="18919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66A9D7-61F9-414F-9E71-F8B709149349}"/>
                    </a:ext>
                  </a:extLst>
                </p:cNvPr>
                <p:cNvSpPr/>
                <p:nvPr/>
              </p:nvSpPr>
              <p:spPr>
                <a:xfrm>
                  <a:off x="6309608" y="2260127"/>
                  <a:ext cx="730929" cy="568592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0D57ED5-377B-0A4D-A274-89BF7FEBA1AC}"/>
                    </a:ext>
                  </a:extLst>
                </p:cNvPr>
                <p:cNvGrpSpPr/>
                <p:nvPr/>
              </p:nvGrpSpPr>
              <p:grpSpPr>
                <a:xfrm>
                  <a:off x="5637402" y="2293683"/>
                  <a:ext cx="672206" cy="307777"/>
                  <a:chOff x="5637402" y="2293683"/>
                  <a:chExt cx="672206" cy="307777"/>
                </a:xfrm>
              </p:grpSpPr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BB10E06C-5A29-D140-A1E4-A5CAD316BF2A}"/>
                      </a:ext>
                    </a:extLst>
                  </p:cNvPr>
                  <p:cNvCxnSpPr>
                    <a:endCxn id="24" idx="1"/>
                  </p:cNvCxnSpPr>
                  <p:nvPr/>
                </p:nvCxnSpPr>
                <p:spPr>
                  <a:xfrm flipV="1">
                    <a:off x="5674942" y="2544423"/>
                    <a:ext cx="634666" cy="21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0F53E882-85FB-1147-88ED-9212488355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7402" y="2293683"/>
                        <a:ext cx="3942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0F53E882-85FB-1147-88ED-92124883557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37402" y="2293683"/>
                        <a:ext cx="394282" cy="307777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8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5A8605D7-B62D-104F-8AE0-C8BCBDEA4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1505" y="2832276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51B5FD2-AF31-A64D-9536-E1205C5A51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9681" y="3147269"/>
                      <a:ext cx="31720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51B5FD2-AF31-A64D-9536-E1205C5A51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9681" y="3147269"/>
                      <a:ext cx="317201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8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17A58CBB-D4EE-524B-9D82-88A7008BE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2149" y="1812308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FC003ED0-C159-6543-A1E8-208EEF912B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9468" y="1563146"/>
                      <a:ext cx="317201" cy="3362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FC003ED0-C159-6543-A1E8-208EEF912B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9468" y="1563146"/>
                      <a:ext cx="317201" cy="33621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8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F757473-0D5C-624E-8403-96C6CF7D3A53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>
              <a:xfrm>
                <a:off x="7040538" y="2544423"/>
                <a:ext cx="3767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37F97E-1F88-A747-AEE3-A7D6CC3AFC1B}"/>
                  </a:ext>
                </a:extLst>
              </p:cNvPr>
              <p:cNvGrpSpPr/>
              <p:nvPr/>
            </p:nvGrpSpPr>
            <p:grpSpPr>
              <a:xfrm>
                <a:off x="4078446" y="1567268"/>
                <a:ext cx="1596082" cy="1881567"/>
                <a:chOff x="5444455" y="1582648"/>
                <a:chExt cx="1596082" cy="188156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EE0997A-893D-2048-8965-BC858B7089E3}"/>
                    </a:ext>
                  </a:extLst>
                </p:cNvPr>
                <p:cNvSpPr/>
                <p:nvPr/>
              </p:nvSpPr>
              <p:spPr>
                <a:xfrm>
                  <a:off x="6309608" y="2260127"/>
                  <a:ext cx="730929" cy="568592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F58ABAC-FBF8-7A4F-AADF-682D328ACE84}"/>
                    </a:ext>
                  </a:extLst>
                </p:cNvPr>
                <p:cNvGrpSpPr/>
                <p:nvPr/>
              </p:nvGrpSpPr>
              <p:grpSpPr>
                <a:xfrm>
                  <a:off x="5444455" y="2369184"/>
                  <a:ext cx="856764" cy="307777"/>
                  <a:chOff x="5444455" y="2369184"/>
                  <a:chExt cx="856764" cy="307777"/>
                </a:xfrm>
              </p:grpSpPr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2B38668F-7DF7-434F-96EF-AE4F8A7AF756}"/>
                      </a:ext>
                    </a:extLst>
                  </p:cNvPr>
                  <p:cNvCxnSpPr>
                    <a:cxnSpLocks/>
                    <a:stCxn id="23" idx="3"/>
                  </p:cNvCxnSpPr>
                  <p:nvPr/>
                </p:nvCxnSpPr>
                <p:spPr>
                  <a:xfrm>
                    <a:off x="5838737" y="2523073"/>
                    <a:ext cx="462482" cy="1296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FB7E60F-8728-244F-BF8E-98B64CB08E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44455" y="2369184"/>
                        <a:ext cx="3942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FB7E60F-8728-244F-BF8E-98B64CB08E2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44455" y="2369184"/>
                        <a:ext cx="394282" cy="307777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3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32DD518C-BC4F-E34D-945C-E095CC3B8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1505" y="2832276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877841E-228D-C94D-B3AF-3FAE848731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9681" y="3147269"/>
                      <a:ext cx="317201" cy="3169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877841E-228D-C94D-B3AF-3FAE848731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9681" y="3147269"/>
                      <a:ext cx="317201" cy="31694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6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D7EBDAF-BF4A-9547-83DA-9B9F031E0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2149" y="1812308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2A2F8797-D859-9740-B197-A628C47E39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0192" y="1582648"/>
                      <a:ext cx="317201" cy="331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2A2F8797-D859-9740-B197-A628C47E39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0192" y="1582648"/>
                      <a:ext cx="317201" cy="33151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6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266EFCE-8E60-A04A-9060-C91476012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415" y="1907178"/>
            <a:ext cx="4660900" cy="31623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C4C028B-B8EA-154C-AA6C-7BD14ACB1DC9}"/>
              </a:ext>
            </a:extLst>
          </p:cNvPr>
          <p:cNvSpPr txBox="1"/>
          <p:nvPr/>
        </p:nvSpPr>
        <p:spPr>
          <a:xfrm>
            <a:off x="5243461" y="3223034"/>
            <a:ext cx="362812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Generally, LSTM is more powerful than the  others. But it is more computationally expensive!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729449" y="1318650"/>
            <a:ext cx="8344881" cy="588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Bidirectional RNN</a:t>
            </a:r>
            <a:br>
              <a:rPr lang="en-GB" dirty="0"/>
            </a:br>
            <a:r>
              <a:rPr lang="en-GB" dirty="0"/>
              <a:t>                     </a:t>
            </a:r>
            <a:endParaRPr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3946E7-94E7-944F-8816-4DA19C181AEB}"/>
              </a:ext>
            </a:extLst>
          </p:cNvPr>
          <p:cNvGrpSpPr/>
          <p:nvPr/>
        </p:nvGrpSpPr>
        <p:grpSpPr>
          <a:xfrm>
            <a:off x="1005815" y="2172331"/>
            <a:ext cx="6312324" cy="1786147"/>
            <a:chOff x="3029487" y="1220456"/>
            <a:chExt cx="6312324" cy="178614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723FE0B-3229-2C40-9C55-3B962CED1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3484" y="2297329"/>
              <a:ext cx="4059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D91236-6E50-FE42-BA2E-CB7201D32D55}"/>
                </a:ext>
              </a:extLst>
            </p:cNvPr>
            <p:cNvGrpSpPr/>
            <p:nvPr/>
          </p:nvGrpSpPr>
          <p:grpSpPr>
            <a:xfrm>
              <a:off x="3029487" y="1220456"/>
              <a:ext cx="6312324" cy="1786147"/>
              <a:chOff x="3029487" y="1220456"/>
              <a:chExt cx="6312324" cy="17861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889068D-7135-FC43-9801-7D81F1FAA64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9487" y="1991512"/>
                    <a:ext cx="4285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889068D-7135-FC43-9801-7D81F1FAA6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9487" y="1991512"/>
                    <a:ext cx="428579" cy="2154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857" t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FE23935-232E-0146-AD4F-D9DB456D0823}"/>
                      </a:ext>
                    </a:extLst>
                  </p:cNvPr>
                  <p:cNvSpPr txBox="1"/>
                  <p:nvPr/>
                </p:nvSpPr>
                <p:spPr>
                  <a:xfrm>
                    <a:off x="6084459" y="1915909"/>
                    <a:ext cx="42047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FE23935-232E-0146-AD4F-D9DB456D08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4459" y="1915909"/>
                    <a:ext cx="42047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17162604-DAA1-DB45-91AB-1B87788795BA}"/>
                  </a:ext>
                </a:extLst>
              </p:cNvPr>
              <p:cNvGrpSpPr/>
              <p:nvPr/>
            </p:nvGrpSpPr>
            <p:grpSpPr>
              <a:xfrm>
                <a:off x="3389341" y="1220456"/>
                <a:ext cx="5952470" cy="1786147"/>
                <a:chOff x="3389341" y="1220456"/>
                <a:chExt cx="5952470" cy="178614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598FC5B-66AE-614C-83A4-FFD80DFB000B}"/>
                    </a:ext>
                  </a:extLst>
                </p:cNvPr>
                <p:cNvGrpSpPr/>
                <p:nvPr/>
              </p:nvGrpSpPr>
              <p:grpSpPr>
                <a:xfrm>
                  <a:off x="3852472" y="1225451"/>
                  <a:ext cx="906851" cy="647828"/>
                  <a:chOff x="3852472" y="1225451"/>
                  <a:chExt cx="906851" cy="64782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2452F042-1248-7A46-AC49-56296358F2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52472" y="1225451"/>
                        <a:ext cx="90685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dirty="0"/>
                          <a:t>[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a14:m>
                        <a:r>
                          <a:rPr lang="en-US" dirty="0"/>
                          <a:t>,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⃐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a14:m>
                        <a:r>
                          <a:rPr lang="en-US" dirty="0"/>
                          <a:t>]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4" name="TextBox 3">
                        <a:extLst>
                          <a:ext uri="{FF2B5EF4-FFF2-40B4-BE49-F238E27FC236}">
                            <a16:creationId xmlns:a16="http://schemas.microsoft.com/office/drawing/2014/main" id="{2452F042-1248-7A46-AC49-56296358F24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52472" y="1225451"/>
                        <a:ext cx="906851" cy="215444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2676" t="-16667" r="-11268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45D5DD73-960C-EC4F-BFDD-26054B7453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2795" y="1403353"/>
                    <a:ext cx="80544" cy="469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9EFAA0C-F0C6-8E46-BF2A-DD918312C1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34391" y="1403353"/>
                    <a:ext cx="137609" cy="4556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23FFA494-631F-3448-926A-FC7E4A833644}"/>
                    </a:ext>
                  </a:extLst>
                </p:cNvPr>
                <p:cNvGrpSpPr/>
                <p:nvPr/>
              </p:nvGrpSpPr>
              <p:grpSpPr>
                <a:xfrm>
                  <a:off x="5301509" y="1220456"/>
                  <a:ext cx="906851" cy="647828"/>
                  <a:chOff x="3852472" y="1225451"/>
                  <a:chExt cx="906851" cy="64782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89146A62-8781-6246-8F63-DF2F6F7C8B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52472" y="1225451"/>
                        <a:ext cx="90685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dirty="0"/>
                          <a:t>[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a14:m>
                        <a:r>
                          <a:rPr lang="en-US" dirty="0"/>
                          <a:t>,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⃐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a14:m>
                        <a:r>
                          <a:rPr lang="en-US" dirty="0"/>
                          <a:t>]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89146A62-8781-6246-8F63-DF2F6F7C8BF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52472" y="1225451"/>
                        <a:ext cx="906851" cy="21544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0959" t="-22222" r="-9589" b="-4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08A18219-2A59-B44F-8D2A-08AC8599F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2795" y="1403353"/>
                    <a:ext cx="80544" cy="469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E7B674B-6D22-5149-AC5E-F00955A215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34391" y="1403353"/>
                    <a:ext cx="137609" cy="4556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7E3A5C1-6E35-B04C-A384-F33C14AB6625}"/>
                    </a:ext>
                  </a:extLst>
                </p:cNvPr>
                <p:cNvGrpSpPr/>
                <p:nvPr/>
              </p:nvGrpSpPr>
              <p:grpSpPr>
                <a:xfrm>
                  <a:off x="7410120" y="1252935"/>
                  <a:ext cx="1024961" cy="647828"/>
                  <a:chOff x="3852472" y="1225451"/>
                  <a:chExt cx="1024961" cy="64782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A05B0607-BFD1-B24B-95AE-5E7A963042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52472" y="1225451"/>
                        <a:ext cx="1024961" cy="2198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dirty="0"/>
                          <a:t>[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a14:m>
                        <a:r>
                          <a:rPr lang="en-US" dirty="0"/>
                          <a:t>,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⃐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a14:m>
                        <a:r>
                          <a:rPr lang="en-US" dirty="0"/>
                          <a:t>]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A05B0607-BFD1-B24B-95AE-5E7A9630425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52472" y="1225451"/>
                        <a:ext cx="1024961" cy="21980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9756" t="-27778" r="-8537" b="-4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CF3939B4-BAF9-9A47-9054-9CC79F0A8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2795" y="1403353"/>
                    <a:ext cx="80544" cy="469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46BBE4F4-E70B-D248-BD73-AA55D9D3A1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34391" y="1403353"/>
                    <a:ext cx="137609" cy="4556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BE82BB6-17BB-4F4B-A2F5-20D9AE24FB4E}"/>
                    </a:ext>
                  </a:extLst>
                </p:cNvPr>
                <p:cNvGrpSpPr/>
                <p:nvPr/>
              </p:nvGrpSpPr>
              <p:grpSpPr>
                <a:xfrm>
                  <a:off x="3389341" y="1249465"/>
                  <a:ext cx="5952470" cy="1757138"/>
                  <a:chOff x="3389341" y="1249465"/>
                  <a:chExt cx="5952470" cy="1757138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767DD77F-0754-2641-AB55-EDED7A9C9AAA}"/>
                      </a:ext>
                    </a:extLst>
                  </p:cNvPr>
                  <p:cNvGrpSpPr/>
                  <p:nvPr/>
                </p:nvGrpSpPr>
                <p:grpSpPr>
                  <a:xfrm>
                    <a:off x="3389341" y="1249465"/>
                    <a:ext cx="4863506" cy="1757138"/>
                    <a:chOff x="4576983" y="1873388"/>
                    <a:chExt cx="4283905" cy="1757138"/>
                  </a:xfrm>
                </p:grpSpPr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F3666EF4-1129-BC45-A57A-9DAD5EFC7F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26138" y="2634838"/>
                      <a:ext cx="52610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LSTM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1C7E4C56-86F4-9745-8394-2E2941E293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21081" y="2634838"/>
                      <a:ext cx="52610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LSTM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973749EB-E2B3-784E-9227-E0A5DE989A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97361" y="2663262"/>
                      <a:ext cx="52610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LSTM</a:t>
                      </a:r>
                    </a:p>
                  </p:txBody>
                </p: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B3F963C2-8302-0E4C-965F-7D3BADA084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6983" y="1873388"/>
                      <a:ext cx="4283905" cy="1757138"/>
                      <a:chOff x="4472728" y="1588199"/>
                      <a:chExt cx="4560592" cy="1892664"/>
                    </a:xfrm>
                  </p:grpSpPr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BB3FD11A-07C6-7E49-8E86-FCFD26170CB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79732" y="2368832"/>
                        <a:ext cx="64595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  …</a:t>
                        </a:r>
                      </a:p>
                    </p:txBody>
                  </p:sp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417F342F-3880-3B49-96C1-684D32A22A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4942" y="2260127"/>
                        <a:ext cx="1365595" cy="1204088"/>
                        <a:chOff x="5674942" y="2260127"/>
                        <a:chExt cx="1365595" cy="1204088"/>
                      </a:xfrm>
                    </p:grpSpPr>
                    <p:sp>
                      <p:nvSpPr>
                        <p:cNvPr id="32" name="Rectangle 31">
                          <a:extLst>
                            <a:ext uri="{FF2B5EF4-FFF2-40B4-BE49-F238E27FC236}">
                              <a16:creationId xmlns:a16="http://schemas.microsoft.com/office/drawing/2014/main" id="{CC516C93-93A1-9640-8124-5EFBF148E2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09608" y="2260127"/>
                          <a:ext cx="730929" cy="568592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2">
                              <a:lumMod val="1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grpSp>
                      <p:nvGrpSpPr>
                        <p:cNvPr id="33" name="Group 32">
                          <a:extLst>
                            <a:ext uri="{FF2B5EF4-FFF2-40B4-BE49-F238E27FC236}">
                              <a16:creationId xmlns:a16="http://schemas.microsoft.com/office/drawing/2014/main" id="{6500D4A4-E28C-6447-A186-CF326F744AF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74942" y="2293683"/>
                          <a:ext cx="634666" cy="307777"/>
                          <a:chOff x="5674942" y="2293683"/>
                          <a:chExt cx="634666" cy="307777"/>
                        </a:xfrm>
                      </p:grpSpPr>
                      <p:cxnSp>
                        <p:nvCxnSpPr>
                          <p:cNvPr id="38" name="Straight Arrow Connector 37">
                            <a:extLst>
                              <a:ext uri="{FF2B5EF4-FFF2-40B4-BE49-F238E27FC236}">
                                <a16:creationId xmlns:a16="http://schemas.microsoft.com/office/drawing/2014/main" id="{413CF61B-42DB-184D-BACE-D125998635BE}"/>
                              </a:ext>
                            </a:extLst>
                          </p:cNvPr>
                          <p:cNvCxnSpPr>
                            <a:cxnSpLocks/>
                            <a:endCxn id="32" idx="1"/>
                          </p:cNvCxnSpPr>
                          <p:nvPr/>
                        </p:nvCxnSpPr>
                        <p:spPr>
                          <a:xfrm flipV="1">
                            <a:off x="5674942" y="2544423"/>
                            <a:ext cx="634666" cy="2159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9" name="TextBox 38">
                                <a:extLst>
                                  <a:ext uri="{FF2B5EF4-FFF2-40B4-BE49-F238E27FC236}">
                                    <a16:creationId xmlns:a16="http://schemas.microsoft.com/office/drawing/2014/main" id="{B7C59DDA-D35B-0F47-BA3D-ACA708E6E96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788404" y="2293683"/>
                                <a:ext cx="394282" cy="30777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9" name="TextBox 38">
                                <a:extLst>
                                  <a:ext uri="{FF2B5EF4-FFF2-40B4-BE49-F238E27FC236}">
                                    <a16:creationId xmlns:a16="http://schemas.microsoft.com/office/drawing/2014/main" id="{B7C59DDA-D35B-0F47-BA3D-ACA708E6E96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788404" y="2293683"/>
                                <a:ext cx="394282" cy="307777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r="-17647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34" name="Straight Arrow Connector 33">
                          <a:extLst>
                            <a:ext uri="{FF2B5EF4-FFF2-40B4-BE49-F238E27FC236}">
                              <a16:creationId xmlns:a16="http://schemas.microsoft.com/office/drawing/2014/main" id="{B0D95856-399F-6B47-AA49-C3BE3899577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661505" y="2832276"/>
                          <a:ext cx="0" cy="43243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5" name="TextBox 34">
                              <a:extLst>
                                <a:ext uri="{FF2B5EF4-FFF2-40B4-BE49-F238E27FC236}">
                                  <a16:creationId xmlns:a16="http://schemas.microsoft.com/office/drawing/2014/main" id="{47B3C217-4B42-9640-BF45-52BCB480243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19681" y="3147269"/>
                              <a:ext cx="317201" cy="31694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5" name="TextBox 34">
                              <a:extLst>
                                <a:ext uri="{FF2B5EF4-FFF2-40B4-BE49-F238E27FC236}">
                                  <a16:creationId xmlns:a16="http://schemas.microsoft.com/office/drawing/2014/main" id="{47B3C217-4B42-9640-BF45-52BCB4802435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519681" y="3147269"/>
                              <a:ext cx="317201" cy="316946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r="-46429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13" name="Group 12">
                        <a:extLst>
                          <a:ext uri="{FF2B5EF4-FFF2-40B4-BE49-F238E27FC236}">
                            <a16:creationId xmlns:a16="http://schemas.microsoft.com/office/drawing/2014/main" id="{8ACF6A96-6BF2-234A-B760-5AE97542F7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0185" y="2285944"/>
                        <a:ext cx="1403135" cy="1194919"/>
                        <a:chOff x="5637402" y="2260127"/>
                        <a:chExt cx="1403135" cy="1194919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0A66A9D7-61F9-414F-9E71-F8B7091493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09608" y="2260127"/>
                          <a:ext cx="730929" cy="568592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2">
                              <a:lumMod val="1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D0D57ED5-377B-0A4D-A274-89BF7FEBA1A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37402" y="2293683"/>
                          <a:ext cx="672206" cy="331516"/>
                          <a:chOff x="5637402" y="2293683"/>
                          <a:chExt cx="672206" cy="331516"/>
                        </a:xfrm>
                      </p:grpSpPr>
                      <p:cxnSp>
                        <p:nvCxnSpPr>
                          <p:cNvPr id="30" name="Straight Arrow Connector 29">
                            <a:extLst>
                              <a:ext uri="{FF2B5EF4-FFF2-40B4-BE49-F238E27FC236}">
                                <a16:creationId xmlns:a16="http://schemas.microsoft.com/office/drawing/2014/main" id="{BB10E06C-5A29-D140-A1E4-A5CAD316BF2A}"/>
                              </a:ext>
                            </a:extLst>
                          </p:cNvPr>
                          <p:cNvCxnSpPr>
                            <a:endCxn id="24" idx="1"/>
                          </p:cNvCxnSpPr>
                          <p:nvPr/>
                        </p:nvCxnSpPr>
                        <p:spPr>
                          <a:xfrm flipV="1">
                            <a:off x="5674942" y="2544423"/>
                            <a:ext cx="634666" cy="2159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0F53E882-85FB-1147-88ED-92124883557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637402" y="2293683"/>
                                <a:ext cx="394282" cy="331516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0F53E882-85FB-1147-88ED-921248835575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637402" y="2293683"/>
                                <a:ext cx="394282" cy="33151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0"/>
                                <a:stretch>
                                  <a:fillRect r="-6470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A8605D7-B62D-104F-8AE0-C8BCBDEA4FC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661505" y="2832276"/>
                          <a:ext cx="0" cy="43243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7" name="TextBox 26">
                              <a:extLst>
                                <a:ext uri="{FF2B5EF4-FFF2-40B4-BE49-F238E27FC236}">
                                  <a16:creationId xmlns:a16="http://schemas.microsoft.com/office/drawing/2014/main" id="{C51B5FD2-AF31-A64D-9536-E1205C5A51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19681" y="3147269"/>
                              <a:ext cx="317201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7" name="TextBox 26">
                              <a:extLst>
                                <a:ext uri="{FF2B5EF4-FFF2-40B4-BE49-F238E27FC236}">
                                  <a16:creationId xmlns:a16="http://schemas.microsoft.com/office/drawing/2014/main" id="{C51B5FD2-AF31-A64D-9536-E1205C5A513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519681" y="3147269"/>
                              <a:ext cx="317201" cy="307777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r="-6666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14" name="Straight Arrow Connector 13">
                        <a:extLst>
                          <a:ext uri="{FF2B5EF4-FFF2-40B4-BE49-F238E27FC236}">
                            <a16:creationId xmlns:a16="http://schemas.microsoft.com/office/drawing/2014/main" id="{AF757473-0D5C-624E-8403-96C6CF7D3A53}"/>
                          </a:ext>
                        </a:extLst>
                      </p:cNvPr>
                      <p:cNvCxnSpPr>
                        <a:cxnSpLocks/>
                        <a:stCxn id="32" idx="3"/>
                      </p:cNvCxnSpPr>
                      <p:nvPr/>
                    </p:nvCxnSpPr>
                    <p:spPr>
                      <a:xfrm>
                        <a:off x="7040538" y="2544423"/>
                        <a:ext cx="376706" cy="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AA37F97E-1F88-A747-AEE3-A7D6CC3AFC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72728" y="1588199"/>
                        <a:ext cx="1201800" cy="1860636"/>
                        <a:chOff x="5838737" y="1603579"/>
                        <a:chExt cx="1201800" cy="1860636"/>
                      </a:xfrm>
                    </p:grpSpPr>
                    <p:sp>
                      <p:nvSpPr>
                        <p:cNvPr id="16" name="Rectangle 15">
                          <a:extLst>
                            <a:ext uri="{FF2B5EF4-FFF2-40B4-BE49-F238E27FC236}">
                              <a16:creationId xmlns:a16="http://schemas.microsoft.com/office/drawing/2014/main" id="{2EE0997A-893D-2048-8965-BC858B7089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09608" y="2260127"/>
                          <a:ext cx="730929" cy="568592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2">
                              <a:lumMod val="1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cxnSp>
                      <p:nvCxnSpPr>
                        <p:cNvPr id="22" name="Straight Arrow Connector 21">
                          <a:extLst>
                            <a:ext uri="{FF2B5EF4-FFF2-40B4-BE49-F238E27FC236}">
                              <a16:creationId xmlns:a16="http://schemas.microsoft.com/office/drawing/2014/main" id="{2B38668F-7DF7-434F-96EF-AE4F8A7AF75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838737" y="2523072"/>
                          <a:ext cx="462482" cy="1296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2DD518C-BC4F-E34D-945C-E095CC3B8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661505" y="2832276"/>
                          <a:ext cx="0" cy="43243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9" name="TextBox 18">
                              <a:extLst>
                                <a:ext uri="{FF2B5EF4-FFF2-40B4-BE49-F238E27FC236}">
                                  <a16:creationId xmlns:a16="http://schemas.microsoft.com/office/drawing/2014/main" id="{5877841E-228D-C94D-B3AF-3FAE848731E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19681" y="3147269"/>
                              <a:ext cx="317201" cy="31694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9" name="TextBox 18">
                              <a:extLst>
                                <a:ext uri="{FF2B5EF4-FFF2-40B4-BE49-F238E27FC236}">
                                  <a16:creationId xmlns:a16="http://schemas.microsoft.com/office/drawing/2014/main" id="{5877841E-228D-C94D-B3AF-3FAE848731E3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519681" y="3147269"/>
                              <a:ext cx="317201" cy="316946"/>
                            </a:xfrm>
                            <a:prstGeom prst="rect">
                              <a:avLst/>
                            </a:prstGeom>
                            <a:blipFill>
                              <a:blip r:embed="rId12"/>
                              <a:stretch>
                                <a:fillRect r="-4814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2A2F8797-D859-9740-B197-A628C47E39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01219" y="1603579"/>
                          <a:ext cx="395338" cy="33151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endParaRPr lang="en-US" dirty="0"/>
                        </a:p>
                      </p:txBody>
                    </p:sp>
                  </p:grp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28D90C06-5DE1-0748-8774-076680A47D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69511" y="2115150"/>
                        <a:ext cx="672300" cy="31213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⃐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28D90C06-5DE1-0748-8774-076680A47D8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669511" y="2115150"/>
                        <a:ext cx="672300" cy="312137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B2DD05E6-9AFF-284D-840C-1EB1569E73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243357" y="2267347"/>
                    <a:ext cx="54837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3858EBEA-7BEC-0E40-90B8-A466106688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86496" y="2314816"/>
                    <a:ext cx="68110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A5B4F66C-1E1C-764B-B07A-4AF1E784D9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96491" y="2275670"/>
                        <a:ext cx="42047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⃐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A5B4F66C-1E1C-764B-B07A-4AF1E784D93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96491" y="2275670"/>
                        <a:ext cx="420470" cy="307777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r="-6470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4A8AEB58-83FC-5D4A-8548-2F343A5FF7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6959" y="2263179"/>
                        <a:ext cx="42047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⃐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4A8AEB58-83FC-5D4A-8548-2F343A5FF73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86959" y="2263179"/>
                        <a:ext cx="420470" cy="307777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r="-1764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0E769B95-9D26-954D-9BCC-017BD1EA42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8628" y="2285560"/>
                        <a:ext cx="42047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⃐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0E769B95-9D26-954D-9BCC-017BD1EA428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68628" y="2285560"/>
                        <a:ext cx="420470" cy="307777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 r="-181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BEB07EA-4E98-214D-852F-DA9FE12516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60390" y="2309820"/>
                    <a:ext cx="68110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06518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0;p20">
            <a:extLst>
              <a:ext uri="{FF2B5EF4-FFF2-40B4-BE49-F238E27FC236}">
                <a16:creationId xmlns:a16="http://schemas.microsoft.com/office/drawing/2014/main" id="{D964C68D-E2E5-944F-B191-C5563489F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50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RNN For NLP</a:t>
            </a:r>
            <a:br>
              <a:rPr lang="en-GB" dirty="0"/>
            </a:br>
            <a:endParaRPr dirty="0"/>
          </a:p>
        </p:txBody>
      </p:sp>
      <p:sp>
        <p:nvSpPr>
          <p:cNvPr id="43" name="Google Shape;183;p19">
            <a:extLst>
              <a:ext uri="{FF2B5EF4-FFF2-40B4-BE49-F238E27FC236}">
                <a16:creationId xmlns:a16="http://schemas.microsoft.com/office/drawing/2014/main" id="{04A5B3AB-AE8B-9146-8CBA-5B2EA7787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00" y="1593711"/>
            <a:ext cx="4129800" cy="2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  <a:buClr>
                <a:srgbClr val="000000"/>
              </a:buClr>
              <a:buFont typeface="Open Sans SemiBold"/>
              <a:buChar char="●"/>
            </a:pPr>
            <a:r>
              <a:rPr lang="en-US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to input words into RNN?</a:t>
            </a:r>
          </a:p>
          <a:p>
            <a:pPr lvl="1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Word embedding (word2vec, </a:t>
            </a:r>
            <a:r>
              <a:rPr lang="en-US" sz="1050" dirty="0" err="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GloVe</a:t>
            </a:r>
            <a:r>
              <a:rPr lang="en-US" sz="105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algorithms)</a:t>
            </a:r>
            <a:endParaRPr sz="1050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>
              <a:spcBef>
                <a:spcPts val="1600"/>
              </a:spcBef>
              <a:buClr>
                <a:srgbClr val="000000"/>
              </a:buClr>
              <a:buFont typeface="Open Sans SemiBold"/>
              <a:buChar char="●"/>
            </a:pPr>
            <a:r>
              <a:rPr lang="en-US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2 applications  in NLP:</a:t>
            </a:r>
          </a:p>
          <a:p>
            <a:pPr lvl="1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Text classification (sentimental analysis)</a:t>
            </a:r>
          </a:p>
          <a:p>
            <a:pPr lvl="1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Text generation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5632C0A-98EF-5145-AC98-23F0F76F73BA}"/>
              </a:ext>
            </a:extLst>
          </p:cNvPr>
          <p:cNvGrpSpPr/>
          <p:nvPr/>
        </p:nvGrpSpPr>
        <p:grpSpPr>
          <a:xfrm>
            <a:off x="4311306" y="2276132"/>
            <a:ext cx="4654266" cy="1797261"/>
            <a:chOff x="4266336" y="1451676"/>
            <a:chExt cx="4654266" cy="179726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5127D0-89BD-6E48-9D06-A3C7AE636A55}"/>
                </a:ext>
              </a:extLst>
            </p:cNvPr>
            <p:cNvGrpSpPr/>
            <p:nvPr/>
          </p:nvGrpSpPr>
          <p:grpSpPr>
            <a:xfrm>
              <a:off x="4266336" y="1451676"/>
              <a:ext cx="4654266" cy="1732301"/>
              <a:chOff x="4078446" y="1547766"/>
              <a:chExt cx="4954874" cy="186591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5C06EC-B7C0-4A49-9A00-947C5AB540B5}"/>
                  </a:ext>
                </a:extLst>
              </p:cNvPr>
              <p:cNvSpPr txBox="1"/>
              <p:nvPr/>
            </p:nvSpPr>
            <p:spPr>
              <a:xfrm>
                <a:off x="7279732" y="2368832"/>
                <a:ext cx="6459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…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11C658E-2EAA-EF44-9CAB-660657367953}"/>
                  </a:ext>
                </a:extLst>
              </p:cNvPr>
              <p:cNvGrpSpPr/>
              <p:nvPr/>
            </p:nvGrpSpPr>
            <p:grpSpPr>
              <a:xfrm>
                <a:off x="5674942" y="1563146"/>
                <a:ext cx="1365595" cy="1701569"/>
                <a:chOff x="5674942" y="1563146"/>
                <a:chExt cx="1365595" cy="1701569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96869C-15AD-1646-9E8F-44F646AD7A36}"/>
                    </a:ext>
                  </a:extLst>
                </p:cNvPr>
                <p:cNvSpPr/>
                <p:nvPr/>
              </p:nvSpPr>
              <p:spPr>
                <a:xfrm>
                  <a:off x="6309608" y="2260127"/>
                  <a:ext cx="730929" cy="568592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001A475-B7D0-9D4F-B407-E9BF050780A2}"/>
                    </a:ext>
                  </a:extLst>
                </p:cNvPr>
                <p:cNvGrpSpPr/>
                <p:nvPr/>
              </p:nvGrpSpPr>
              <p:grpSpPr>
                <a:xfrm>
                  <a:off x="5674942" y="2293683"/>
                  <a:ext cx="634666" cy="307777"/>
                  <a:chOff x="5674942" y="2293683"/>
                  <a:chExt cx="634666" cy="307777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43924D83-50DA-5A45-A712-804857E78BF9}"/>
                      </a:ext>
                    </a:extLst>
                  </p:cNvPr>
                  <p:cNvCxnSpPr>
                    <a:cxnSpLocks/>
                    <a:endCxn id="66" idx="1"/>
                  </p:cNvCxnSpPr>
                  <p:nvPr/>
                </p:nvCxnSpPr>
                <p:spPr>
                  <a:xfrm flipV="1">
                    <a:off x="5674942" y="2544423"/>
                    <a:ext cx="634666" cy="21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B6D6CD9C-B310-0049-9A77-5A0D3F42E0D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88404" y="2293683"/>
                        <a:ext cx="3942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B6D6CD9C-B310-0049-9A77-5A0D3F42E0D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88404" y="2293683"/>
                        <a:ext cx="394282" cy="307777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r="-3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F86D80C3-BC30-2A4C-9F7F-4512410F46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1505" y="2832276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DC78F006-F6F9-0142-A7E5-9BBCE6C5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2149" y="1812308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1BE37598-9D9C-0140-A018-328BEF5ED3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9468" y="1563146"/>
                      <a:ext cx="31720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1BE37598-9D9C-0140-A018-328BEF5ED3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9468" y="1563146"/>
                      <a:ext cx="317201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62500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CFC6089-EC6B-974C-948E-0FBFBB29A548}"/>
                  </a:ext>
                </a:extLst>
              </p:cNvPr>
              <p:cNvGrpSpPr/>
              <p:nvPr/>
            </p:nvGrpSpPr>
            <p:grpSpPr>
              <a:xfrm>
                <a:off x="7630185" y="1588963"/>
                <a:ext cx="1403135" cy="1701569"/>
                <a:chOff x="5637402" y="1563146"/>
                <a:chExt cx="1403135" cy="1701569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EB3271-55CD-F54B-AF80-63F33749510A}"/>
                    </a:ext>
                  </a:extLst>
                </p:cNvPr>
                <p:cNvSpPr/>
                <p:nvPr/>
              </p:nvSpPr>
              <p:spPr>
                <a:xfrm>
                  <a:off x="6309608" y="2260127"/>
                  <a:ext cx="730929" cy="568592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3A22B94-7038-D14A-8136-E2BB41BB7C25}"/>
                    </a:ext>
                  </a:extLst>
                </p:cNvPr>
                <p:cNvGrpSpPr/>
                <p:nvPr/>
              </p:nvGrpSpPr>
              <p:grpSpPr>
                <a:xfrm>
                  <a:off x="5637402" y="2293683"/>
                  <a:ext cx="672206" cy="307777"/>
                  <a:chOff x="5637402" y="2293683"/>
                  <a:chExt cx="672206" cy="307777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2E3C1504-DD66-1F48-BC41-4F882AFDF2A1}"/>
                      </a:ext>
                    </a:extLst>
                  </p:cNvPr>
                  <p:cNvCxnSpPr>
                    <a:endCxn id="58" idx="1"/>
                  </p:cNvCxnSpPr>
                  <p:nvPr/>
                </p:nvCxnSpPr>
                <p:spPr>
                  <a:xfrm flipV="1">
                    <a:off x="5674942" y="2544423"/>
                    <a:ext cx="634666" cy="21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3D9E5415-5416-BB4F-9E2D-02905905B3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7402" y="2293683"/>
                        <a:ext cx="3942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3D9E5415-5416-BB4F-9E2D-02905905B3E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37402" y="2293683"/>
                        <a:ext cx="394282" cy="30777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8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5922FA0C-8F07-8A44-9194-9BEA3E420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1505" y="2832276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ECF6D835-65CC-F844-AED1-6B33C4FBE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2149" y="1812308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2C63456-2AE6-0B4D-91E8-EEE1129C68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9468" y="1563146"/>
                      <a:ext cx="317201" cy="3362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2C63456-2AE6-0B4D-91E8-EEE1129C68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9468" y="1563146"/>
                      <a:ext cx="317201" cy="33621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8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54CC26C-D0EE-D14F-B711-494E2DFD5C49}"/>
                  </a:ext>
                </a:extLst>
              </p:cNvPr>
              <p:cNvCxnSpPr>
                <a:stCxn id="66" idx="3"/>
              </p:cNvCxnSpPr>
              <p:nvPr/>
            </p:nvCxnSpPr>
            <p:spPr>
              <a:xfrm>
                <a:off x="7040537" y="2544423"/>
                <a:ext cx="366942" cy="105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A4F45D4-BD46-644A-83F5-1B291ABAFB94}"/>
                  </a:ext>
                </a:extLst>
              </p:cNvPr>
              <p:cNvGrpSpPr/>
              <p:nvPr/>
            </p:nvGrpSpPr>
            <p:grpSpPr>
              <a:xfrm>
                <a:off x="4078446" y="1547766"/>
                <a:ext cx="1625779" cy="1865911"/>
                <a:chOff x="5444455" y="1563146"/>
                <a:chExt cx="1625779" cy="1865911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0D47972-5AC1-EB46-8174-32847E83C489}"/>
                    </a:ext>
                  </a:extLst>
                </p:cNvPr>
                <p:cNvSpPr/>
                <p:nvPr/>
              </p:nvSpPr>
              <p:spPr>
                <a:xfrm>
                  <a:off x="6309608" y="2260127"/>
                  <a:ext cx="730929" cy="568592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0BA5AAC-948D-684B-872E-F17B0AB0E174}"/>
                    </a:ext>
                  </a:extLst>
                </p:cNvPr>
                <p:cNvGrpSpPr/>
                <p:nvPr/>
              </p:nvGrpSpPr>
              <p:grpSpPr>
                <a:xfrm>
                  <a:off x="5444455" y="2369184"/>
                  <a:ext cx="856764" cy="307777"/>
                  <a:chOff x="5444455" y="2369184"/>
                  <a:chExt cx="856764" cy="307777"/>
                </a:xfrm>
              </p:grpSpPr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53E3CCC4-716C-1847-9290-4262D7553E75}"/>
                      </a:ext>
                    </a:extLst>
                  </p:cNvPr>
                  <p:cNvCxnSpPr>
                    <a:cxnSpLocks/>
                    <a:stCxn id="57" idx="3"/>
                  </p:cNvCxnSpPr>
                  <p:nvPr/>
                </p:nvCxnSpPr>
                <p:spPr>
                  <a:xfrm>
                    <a:off x="5838737" y="2523073"/>
                    <a:ext cx="462482" cy="1296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7ACF172-B23F-0148-925F-0C3996202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44455" y="2369184"/>
                        <a:ext cx="3942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7ACF172-B23F-0148-925F-0C39962020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44455" y="2369184"/>
                        <a:ext cx="394282" cy="307777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290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CBF49621-7B29-2D48-8802-8B9457D7A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1505" y="2832276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3B4C616-2803-4949-9313-94BC3F4ADBA9}"/>
                    </a:ext>
                  </a:extLst>
                </p:cNvPr>
                <p:cNvSpPr txBox="1"/>
                <p:nvPr/>
              </p:nvSpPr>
              <p:spPr>
                <a:xfrm>
                  <a:off x="6384038" y="3147269"/>
                  <a:ext cx="686196" cy="2817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word1</a:t>
                  </a:r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F32DF201-CE4F-E34C-8753-F70515DE3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2149" y="1812308"/>
                  <a:ext cx="0" cy="432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3796D247-178B-9A47-99F0-4A9139BA86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9468" y="1563146"/>
                      <a:ext cx="317201" cy="331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3796D247-178B-9A47-99F0-4A9139BA86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9468" y="1563146"/>
                      <a:ext cx="317201" cy="33151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65217"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B2AE497-CDFA-A64E-BCE5-AF02C2FB0853}"/>
                </a:ext>
              </a:extLst>
            </p:cNvPr>
            <p:cNvSpPr txBox="1"/>
            <p:nvPr/>
          </p:nvSpPr>
          <p:spPr>
            <a:xfrm>
              <a:off x="6418073" y="2962342"/>
              <a:ext cx="6445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word2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4656667-C29E-3349-869D-06B0125CEFC6}"/>
                </a:ext>
              </a:extLst>
            </p:cNvPr>
            <p:cNvSpPr txBox="1"/>
            <p:nvPr/>
          </p:nvSpPr>
          <p:spPr>
            <a:xfrm>
              <a:off x="8256861" y="2987327"/>
              <a:ext cx="6445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wordTx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14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0;p20">
            <a:extLst>
              <a:ext uri="{FF2B5EF4-FFF2-40B4-BE49-F238E27FC236}">
                <a16:creationId xmlns:a16="http://schemas.microsoft.com/office/drawing/2014/main" id="{D964C68D-E2E5-944F-B191-C5563489F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50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Word Embedding</a:t>
            </a:r>
            <a:br>
              <a:rPr lang="en-GB" dirty="0"/>
            </a:br>
            <a:endParaRPr dirty="0"/>
          </a:p>
        </p:txBody>
      </p:sp>
      <p:sp>
        <p:nvSpPr>
          <p:cNvPr id="43" name="Google Shape;183;p19">
            <a:extLst>
              <a:ext uri="{FF2B5EF4-FFF2-40B4-BE49-F238E27FC236}">
                <a16:creationId xmlns:a16="http://schemas.microsoft.com/office/drawing/2014/main" id="{04A5B3AB-AE8B-9146-8CBA-5B2EA7787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458" y="1651295"/>
            <a:ext cx="4763170" cy="3188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4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Dictionary: 40,000 words</a:t>
            </a:r>
          </a:p>
          <a:p>
            <a:pPr marL="146050" indent="0"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5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One-hot encoding For Dictionary[</a:t>
            </a:r>
            <a:r>
              <a:rPr lang="en-US" sz="1050" dirty="0" err="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i</a:t>
            </a:r>
            <a:r>
              <a:rPr lang="en-US" sz="105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]= </a:t>
            </a:r>
            <a:r>
              <a:rPr lang="en-US" sz="1050" dirty="0" err="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word_i</a:t>
            </a:r>
            <a:r>
              <a:rPr lang="en-US" sz="105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      </a:t>
            </a: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5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</a:t>
            </a:r>
            <a:r>
              <a:rPr lang="en-US" sz="10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</a:t>
            </a: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endParaRPr lang="en-US" sz="1000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endParaRPr lang="en-US" sz="1000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 </a:t>
            </a: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   </a:t>
            </a: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  </a:t>
            </a: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   </a:t>
            </a: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   .</a:t>
            </a: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  0</a:t>
            </a:r>
          </a:p>
          <a:p>
            <a:pPr marL="146050" indent="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</a:t>
            </a:r>
          </a:p>
          <a:p>
            <a:pPr marL="146050" indent="0"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8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        </a:t>
            </a:r>
            <a:endParaRPr lang="en-US" sz="1050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  <a:p>
            <a:pPr marL="146050" indent="0">
              <a:spcBef>
                <a:spcPts val="1600"/>
              </a:spcBef>
              <a:buClr>
                <a:srgbClr val="000000"/>
              </a:buClr>
              <a:buNone/>
            </a:pPr>
            <a:r>
              <a:rPr lang="en-US" sz="105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rPr>
              <a:t>              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28D6DC-2E68-574B-8D1E-236045F231E6}"/>
              </a:ext>
            </a:extLst>
          </p:cNvPr>
          <p:cNvGrpSpPr/>
          <p:nvPr/>
        </p:nvGrpSpPr>
        <p:grpSpPr>
          <a:xfrm>
            <a:off x="122200" y="2698230"/>
            <a:ext cx="2643491" cy="2430280"/>
            <a:chOff x="766772" y="2698230"/>
            <a:chExt cx="2643491" cy="2430280"/>
          </a:xfrm>
        </p:grpSpPr>
        <p:sp>
          <p:nvSpPr>
            <p:cNvPr id="2" name="Double Bracket 1">
              <a:extLst>
                <a:ext uri="{FF2B5EF4-FFF2-40B4-BE49-F238E27FC236}">
                  <a16:creationId xmlns:a16="http://schemas.microsoft.com/office/drawing/2014/main" id="{82184E35-1FF8-274A-8FCB-2A0783581880}"/>
                </a:ext>
              </a:extLst>
            </p:cNvPr>
            <p:cNvSpPr/>
            <p:nvPr/>
          </p:nvSpPr>
          <p:spPr>
            <a:xfrm>
              <a:off x="1871875" y="2698230"/>
              <a:ext cx="487181" cy="243028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0…1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…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0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0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0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0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0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0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22D600-9E12-3E4A-82BE-9AD84FDBB28C}"/>
                </a:ext>
              </a:extLst>
            </p:cNvPr>
            <p:cNvGrpSpPr/>
            <p:nvPr/>
          </p:nvGrpSpPr>
          <p:grpSpPr>
            <a:xfrm>
              <a:off x="766772" y="2698230"/>
              <a:ext cx="2643491" cy="2353455"/>
              <a:chOff x="766772" y="2698230"/>
              <a:chExt cx="2643491" cy="235345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C3C042A-CBF3-F64C-94B3-313E7191F90F}"/>
                  </a:ext>
                </a:extLst>
              </p:cNvPr>
              <p:cNvGrpSpPr/>
              <p:nvPr/>
            </p:nvGrpSpPr>
            <p:grpSpPr>
              <a:xfrm>
                <a:off x="766772" y="2698230"/>
                <a:ext cx="1910653" cy="2353455"/>
                <a:chOff x="766772" y="2698230"/>
                <a:chExt cx="1910653" cy="2353455"/>
              </a:xfrm>
            </p:grpSpPr>
            <p:sp>
              <p:nvSpPr>
                <p:cNvPr id="5" name="Left Brace 4">
                  <a:extLst>
                    <a:ext uri="{FF2B5EF4-FFF2-40B4-BE49-F238E27FC236}">
                      <a16:creationId xmlns:a16="http://schemas.microsoft.com/office/drawing/2014/main" id="{8670E77F-A846-3E4D-9CA5-43AC040AB513}"/>
                    </a:ext>
                  </a:extLst>
                </p:cNvPr>
                <p:cNvSpPr/>
                <p:nvPr/>
              </p:nvSpPr>
              <p:spPr>
                <a:xfrm>
                  <a:off x="1401580" y="2698230"/>
                  <a:ext cx="470295" cy="2353455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426691-DD35-694E-B9C0-D4C20B2B9BE4}"/>
                    </a:ext>
                  </a:extLst>
                </p:cNvPr>
                <p:cNvSpPr txBox="1"/>
                <p:nvPr/>
              </p:nvSpPr>
              <p:spPr>
                <a:xfrm>
                  <a:off x="766772" y="3721068"/>
                  <a:ext cx="7312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40,000</a:t>
                  </a:r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5B88451E-9C7A-3249-8834-79CEB9538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51562" y="3371662"/>
                  <a:ext cx="32586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21DF4B-ED80-6540-999E-91FCFF3B96F6}"/>
                  </a:ext>
                </a:extLst>
              </p:cNvPr>
              <p:cNvSpPr txBox="1"/>
              <p:nvPr/>
            </p:nvSpPr>
            <p:spPr>
              <a:xfrm>
                <a:off x="2720717" y="3245371"/>
                <a:ext cx="6895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i </a:t>
                </a:r>
                <a:r>
                  <a:rPr lang="en-US" sz="1000" dirty="0" err="1"/>
                  <a:t>th</a:t>
                </a:r>
                <a:r>
                  <a:rPr lang="en-US" sz="1000" dirty="0"/>
                  <a:t> entry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8D01F3-945B-6F4B-9CE7-E024C035593E}"/>
              </a:ext>
            </a:extLst>
          </p:cNvPr>
          <p:cNvSpPr txBox="1"/>
          <p:nvPr/>
        </p:nvSpPr>
        <p:spPr>
          <a:xfrm>
            <a:off x="3665101" y="2471025"/>
            <a:ext cx="2135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All words 40,000 x 40,000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F1B2B3C2-8543-E54A-8376-A7CC0917C0E3}"/>
              </a:ext>
            </a:extLst>
          </p:cNvPr>
          <p:cNvSpPr/>
          <p:nvPr/>
        </p:nvSpPr>
        <p:spPr>
          <a:xfrm>
            <a:off x="3386101" y="2724941"/>
            <a:ext cx="2346698" cy="232674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        </a:t>
            </a:r>
          </a:p>
          <a:p>
            <a:pPr algn="ctr"/>
            <a:r>
              <a:rPr lang="en-US" dirty="0"/>
              <a:t>      </a:t>
            </a:r>
          </a:p>
          <a:p>
            <a:pPr algn="ctr"/>
            <a:r>
              <a:rPr lang="en-US" dirty="0"/>
              <a:t>               </a:t>
            </a:r>
          </a:p>
          <a:p>
            <a:pPr algn="ctr"/>
            <a:r>
              <a:rPr lang="en-US" dirty="0"/>
              <a:t>                    </a:t>
            </a:r>
          </a:p>
          <a:p>
            <a:pPr algn="ctr"/>
            <a:r>
              <a:rPr lang="en-US" dirty="0"/>
              <a:t>                          </a:t>
            </a:r>
          </a:p>
          <a:p>
            <a:pPr algn="ctr"/>
            <a:r>
              <a:rPr lang="en-US" dirty="0"/>
              <a:t>                                </a:t>
            </a:r>
          </a:p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6A0F8E-D2FC-6748-B7DB-6304AABD14BA}"/>
              </a:ext>
            </a:extLst>
          </p:cNvPr>
          <p:cNvSpPr/>
          <p:nvPr/>
        </p:nvSpPr>
        <p:spPr>
          <a:xfrm>
            <a:off x="5741237" y="3545174"/>
            <a:ext cx="936884" cy="253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A0C41A-C189-8444-9D5E-F2EDC7B83985}"/>
              </a:ext>
            </a:extLst>
          </p:cNvPr>
          <p:cNvSpPr txBox="1"/>
          <p:nvPr/>
        </p:nvSpPr>
        <p:spPr>
          <a:xfrm>
            <a:off x="5635833" y="3325296"/>
            <a:ext cx="14639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Training words vectors</a:t>
            </a:r>
          </a:p>
        </p:txBody>
      </p:sp>
      <p:sp>
        <p:nvSpPr>
          <p:cNvPr id="61" name="Double Bracket 60">
            <a:extLst>
              <a:ext uri="{FF2B5EF4-FFF2-40B4-BE49-F238E27FC236}">
                <a16:creationId xmlns:a16="http://schemas.microsoft.com/office/drawing/2014/main" id="{89608D29-B5AD-724F-9988-5BA4ABC8A8DB}"/>
              </a:ext>
            </a:extLst>
          </p:cNvPr>
          <p:cNvSpPr/>
          <p:nvPr/>
        </p:nvSpPr>
        <p:spPr>
          <a:xfrm>
            <a:off x="6896292" y="2668494"/>
            <a:ext cx="2247708" cy="152875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        </a:t>
            </a:r>
          </a:p>
          <a:p>
            <a:pPr algn="ctr"/>
            <a:r>
              <a:rPr lang="en-US" dirty="0"/>
              <a:t>      </a:t>
            </a:r>
          </a:p>
          <a:p>
            <a:pPr algn="ctr"/>
            <a:r>
              <a:rPr lang="en-US" dirty="0"/>
              <a:t>               </a:t>
            </a:r>
          </a:p>
          <a:p>
            <a:pPr algn="ctr"/>
            <a:r>
              <a:rPr lang="en-US" dirty="0"/>
              <a:t>                    </a:t>
            </a:r>
          </a:p>
          <a:p>
            <a:pPr algn="ctr"/>
            <a:r>
              <a:rPr lang="en-US" dirty="0"/>
              <a:t>                          </a:t>
            </a:r>
          </a:p>
          <a:p>
            <a:pPr algn="ctr"/>
            <a:r>
              <a:rPr lang="en-US" dirty="0"/>
              <a:t>                                </a:t>
            </a:r>
          </a:p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6CB8EC-B04B-354B-8795-66BF2E95E4D6}"/>
              </a:ext>
            </a:extLst>
          </p:cNvPr>
          <p:cNvSpPr txBox="1"/>
          <p:nvPr/>
        </p:nvSpPr>
        <p:spPr>
          <a:xfrm>
            <a:off x="7099740" y="2412226"/>
            <a:ext cx="2135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All words 40,000 x 200</a:t>
            </a:r>
          </a:p>
        </p:txBody>
      </p:sp>
    </p:spTree>
    <p:extLst>
      <p:ext uri="{BB962C8B-B14F-4D97-AF65-F5344CB8AC3E}">
        <p14:creationId xmlns:p14="http://schemas.microsoft.com/office/powerpoint/2010/main" val="129811442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481</Words>
  <Application>Microsoft Macintosh PowerPoint</Application>
  <PresentationFormat>On-screen Show (16:9)</PresentationFormat>
  <Paragraphs>199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Lato</vt:lpstr>
      <vt:lpstr>Arial</vt:lpstr>
      <vt:lpstr>Raleway</vt:lpstr>
      <vt:lpstr>Courier New</vt:lpstr>
      <vt:lpstr>Open Sans SemiBold</vt:lpstr>
      <vt:lpstr>Cambria Math</vt:lpstr>
      <vt:lpstr>Streamline</vt:lpstr>
      <vt:lpstr>Recurrent Neural Network</vt:lpstr>
      <vt:lpstr>Why Recurrent Neural Network? </vt:lpstr>
      <vt:lpstr>Type of RNN</vt:lpstr>
      <vt:lpstr>Standard RNN  </vt:lpstr>
      <vt:lpstr>GRU          </vt:lpstr>
      <vt:lpstr>LSTM                      </vt:lpstr>
      <vt:lpstr>Bidirectional RNN                      </vt:lpstr>
      <vt:lpstr>RNN For NLP </vt:lpstr>
      <vt:lpstr>Word Embedding </vt:lpstr>
      <vt:lpstr>Word Embedding Training method: word2vec </vt:lpstr>
      <vt:lpstr>Sentimental Analysis </vt:lpstr>
      <vt:lpstr>Text Generalization Model 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 July 4th </dc:title>
  <cp:lastModifiedBy>Runfeng Tian</cp:lastModifiedBy>
  <cp:revision>64</cp:revision>
  <dcterms:modified xsi:type="dcterms:W3CDTF">2020-07-11T23:02:58Z</dcterms:modified>
</cp:coreProperties>
</file>